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 id="2147483684" r:id="rId2"/>
    <p:sldMasterId id="2147483685" r:id="rId3"/>
    <p:sldMasterId id="2147483706" r:id="rId4"/>
    <p:sldMasterId id="2147483724" r:id="rId5"/>
    <p:sldMasterId id="2147483738" r:id="rId6"/>
  </p:sldMasterIdLst>
  <p:notesMasterIdLst>
    <p:notesMasterId r:id="rId52"/>
  </p:notesMasterIdLst>
  <p:handoutMasterIdLst>
    <p:handoutMasterId r:id="rId53"/>
  </p:handoutMasterIdLst>
  <p:sldIdLst>
    <p:sldId id="256" r:id="rId7"/>
    <p:sldId id="339" r:id="rId8"/>
    <p:sldId id="374" r:id="rId9"/>
    <p:sldId id="259" r:id="rId10"/>
    <p:sldId id="260" r:id="rId11"/>
    <p:sldId id="340" r:id="rId12"/>
    <p:sldId id="341" r:id="rId13"/>
    <p:sldId id="375" r:id="rId14"/>
    <p:sldId id="337" r:id="rId15"/>
    <p:sldId id="262" r:id="rId16"/>
    <p:sldId id="263" r:id="rId17"/>
    <p:sldId id="264" r:id="rId18"/>
    <p:sldId id="266" r:id="rId19"/>
    <p:sldId id="268" r:id="rId20"/>
    <p:sldId id="269" r:id="rId21"/>
    <p:sldId id="361" r:id="rId22"/>
    <p:sldId id="362" r:id="rId23"/>
    <p:sldId id="363" r:id="rId24"/>
    <p:sldId id="364" r:id="rId25"/>
    <p:sldId id="274" r:id="rId26"/>
    <p:sldId id="276" r:id="rId27"/>
    <p:sldId id="277" r:id="rId28"/>
    <p:sldId id="366" r:id="rId29"/>
    <p:sldId id="278" r:id="rId30"/>
    <p:sldId id="279" r:id="rId31"/>
    <p:sldId id="283" r:id="rId32"/>
    <p:sldId id="365" r:id="rId33"/>
    <p:sldId id="367" r:id="rId34"/>
    <p:sldId id="368" r:id="rId35"/>
    <p:sldId id="369" r:id="rId36"/>
    <p:sldId id="292" r:id="rId37"/>
    <p:sldId id="293" r:id="rId38"/>
    <p:sldId id="294" r:id="rId39"/>
    <p:sldId id="333" r:id="rId40"/>
    <p:sldId id="297" r:id="rId41"/>
    <p:sldId id="371" r:id="rId42"/>
    <p:sldId id="372" r:id="rId43"/>
    <p:sldId id="300" r:id="rId44"/>
    <p:sldId id="301" r:id="rId45"/>
    <p:sldId id="376" r:id="rId46"/>
    <p:sldId id="377" r:id="rId47"/>
    <p:sldId id="360" r:id="rId48"/>
    <p:sldId id="342" r:id="rId49"/>
    <p:sldId id="310" r:id="rId50"/>
    <p:sldId id="373" r:id="rId51"/>
  </p:sldIdLst>
  <p:sldSz cx="9144000" cy="5143500" type="screen16x9"/>
  <p:notesSz cx="7315200" cy="9601200"/>
  <p:embeddedFontLst>
    <p:embeddedFont>
      <p:font typeface="Calibri" panose="020F0502020204030204" pitchFamily="3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Franklin Gothic Book" panose="020B0503020102020204"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838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67672" autoAdjust="0"/>
  </p:normalViewPr>
  <p:slideViewPr>
    <p:cSldViewPr snapToGrid="0">
      <p:cViewPr varScale="1">
        <p:scale>
          <a:sx n="80" d="100"/>
          <a:sy n="80" d="100"/>
        </p:scale>
        <p:origin x="1432"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8.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4.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0117E42A-E753-2744-AA6D-25A78F0BCC83}" type="datetimeFigureOut">
              <a:rPr lang="en-US" smtClean="0"/>
              <a:t>5/28/19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34DEAF3A-BB45-E643-A69F-AEA5CEB0F9A1}" type="slidenum">
              <a:rPr lang="en-US" smtClean="0"/>
              <a:t>‹#›</a:t>
            </a:fld>
            <a:endParaRPr lang="en-US"/>
          </a:p>
        </p:txBody>
      </p:sp>
    </p:spTree>
    <p:extLst>
      <p:ext uri="{BB962C8B-B14F-4D97-AF65-F5344CB8AC3E}">
        <p14:creationId xmlns:p14="http://schemas.microsoft.com/office/powerpoint/2010/main" val="1165345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lstStyle>
            <a:lvl1pPr marL="457200" marR="0" lvl="0" indent="-228600" algn="l" rtl="0">
              <a:spcBef>
                <a:spcPts val="330"/>
              </a:spcBef>
              <a:spcAft>
                <a:spcPts val="0"/>
              </a:spcAft>
              <a:buSzPts val="1400"/>
              <a:buNone/>
              <a:defRPr sz="1100" b="0" i="0" u="none" strike="noStrike" cap="none">
                <a:solidFill>
                  <a:schemeClr val="dk1"/>
                </a:solidFill>
                <a:latin typeface="Calibri"/>
                <a:ea typeface="Calibri"/>
                <a:cs typeface="Calibri"/>
                <a:sym typeface="Calibri"/>
              </a:defRPr>
            </a:lvl1pPr>
            <a:lvl2pPr marL="914400" marR="0" lvl="1" indent="-228600" algn="l" rtl="0">
              <a:spcBef>
                <a:spcPts val="330"/>
              </a:spcBef>
              <a:spcAft>
                <a:spcPts val="0"/>
              </a:spcAft>
              <a:buSzPts val="1400"/>
              <a:buNone/>
              <a:defRPr sz="1100" b="0" i="0" u="none" strike="noStrike" cap="none">
                <a:solidFill>
                  <a:schemeClr val="dk1"/>
                </a:solidFill>
                <a:latin typeface="Calibri"/>
                <a:ea typeface="Calibri"/>
                <a:cs typeface="Calibri"/>
                <a:sym typeface="Calibri"/>
              </a:defRPr>
            </a:lvl2pPr>
            <a:lvl3pPr marL="1371600" marR="0" lvl="2" indent="-228600" algn="l" rtl="0">
              <a:spcBef>
                <a:spcPts val="330"/>
              </a:spcBef>
              <a:spcAft>
                <a:spcPts val="0"/>
              </a:spcAft>
              <a:buSzPts val="1400"/>
              <a:buNone/>
              <a:defRPr sz="1100" b="0" i="0" u="none" strike="noStrike" cap="none">
                <a:solidFill>
                  <a:schemeClr val="dk1"/>
                </a:solidFill>
                <a:latin typeface="Calibri"/>
                <a:ea typeface="Calibri"/>
                <a:cs typeface="Calibri"/>
                <a:sym typeface="Calibri"/>
              </a:defRPr>
            </a:lvl3pPr>
            <a:lvl4pPr marL="1828800" marR="0" lvl="3" indent="-228600" algn="l" rtl="0">
              <a:spcBef>
                <a:spcPts val="330"/>
              </a:spcBef>
              <a:spcAft>
                <a:spcPts val="0"/>
              </a:spcAft>
              <a:buSzPts val="1400"/>
              <a:buNone/>
              <a:defRPr sz="1100" b="0" i="0" u="none" strike="noStrike" cap="none">
                <a:solidFill>
                  <a:schemeClr val="dk1"/>
                </a:solidFill>
                <a:latin typeface="Calibri"/>
                <a:ea typeface="Calibri"/>
                <a:cs typeface="Calibri"/>
                <a:sym typeface="Calibri"/>
              </a:defRPr>
            </a:lvl4pPr>
            <a:lvl5pPr marL="2286000" marR="0" lvl="4" indent="-228600" algn="l" rtl="0">
              <a:spcBef>
                <a:spcPts val="330"/>
              </a:spcBef>
              <a:spcAft>
                <a:spcPts val="0"/>
              </a:spcAft>
              <a:buSzPts val="1400"/>
              <a:buNone/>
              <a:defRPr sz="1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1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5843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research.majuric.org/wp/?page_id=23"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sst.or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jarosz@uw.edu"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mailto:khalil@uw.edu" TargetMode="External"/><Relationship Id="rId5" Type="http://schemas.openxmlformats.org/officeDocument/2006/relationships/hyperlink" Target="mailto:rawright@uw.edu" TargetMode="External"/><Relationship Id="rId4" Type="http://schemas.openxmlformats.org/officeDocument/2006/relationships/hyperlink" Target="mailto:cconnors@u.washington.edu"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vitalsigns.org/environmental-monitoring-system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vitalsigns.org/africa-overview"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246" name="Shape 246"/>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b="0" i="0" u="none" strike="noStrike" cap="none">
              <a:solidFill>
                <a:schemeClr val="dk1"/>
              </a:solidFill>
              <a:latin typeface="Arial"/>
              <a:ea typeface="Arial"/>
              <a:cs typeface="Arial"/>
              <a:sym typeface="Arial"/>
            </a:endParaRPr>
          </a:p>
        </p:txBody>
      </p:sp>
      <p:sp>
        <p:nvSpPr>
          <p:cNvPr id="247" name="Shape 247"/>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b="0" i="0" u="none" strike="noStrike" cap="none">
              <a:solidFill>
                <a:schemeClr val="dk1"/>
              </a:solidFill>
              <a:latin typeface="Arial"/>
              <a:ea typeface="Arial"/>
              <a:cs typeface="Arial"/>
              <a:sym typeface="Arial"/>
            </a:endParaRPr>
          </a:p>
        </p:txBody>
      </p:sp>
      <p:sp>
        <p:nvSpPr>
          <p:cNvPr id="248" name="Shape 248"/>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Shape 317"/>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18" name="Shape 318"/>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319" name="Shape 319"/>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320" name="Shape 320"/>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377" name="Shape 37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Shape 395"/>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Sasha: Convex and Variational Analysis, ML, nonconvex optimization, etc.</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Bing: Data intensive approaches to understand the brain</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Steve Brunton: Data science for control: machine learning, uncertainty quantification, and equation-free modeling, model reduction</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Zaid: ML, feature representations for signalsand images</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Mario Juric: </a:t>
            </a:r>
            <a:r>
              <a:rPr lang="en-US" sz="1100" b="0" i="0" u="sng" strike="noStrike" cap="none">
                <a:solidFill>
                  <a:schemeClr val="hlink"/>
                </a:solidFill>
                <a:latin typeface="Calibri"/>
                <a:ea typeface="Calibri"/>
                <a:cs typeface="Calibri"/>
                <a:sym typeface="Calibri"/>
                <a:hlinkClick r:id="rId3"/>
              </a:rPr>
              <a:t>Data Management Project Scientist</a:t>
            </a:r>
            <a:r>
              <a:rPr lang="en-US" sz="1100" b="0" i="0" u="none" strike="noStrike" cap="none">
                <a:solidFill>
                  <a:schemeClr val="dk1"/>
                </a:solidFill>
                <a:latin typeface="Calibri"/>
                <a:ea typeface="Calibri"/>
                <a:cs typeface="Calibri"/>
                <a:sym typeface="Calibri"/>
              </a:rPr>
              <a:t> for the </a:t>
            </a:r>
            <a:r>
              <a:rPr lang="en-US" sz="1100" b="0" i="0" u="sng" strike="noStrike" cap="none">
                <a:solidFill>
                  <a:schemeClr val="hlink"/>
                </a:solidFill>
                <a:latin typeface="Calibri"/>
                <a:ea typeface="Calibri"/>
                <a:cs typeface="Calibri"/>
                <a:sym typeface="Calibri"/>
                <a:hlinkClick r:id="rId4"/>
              </a:rPr>
              <a:t>Large Synoptic Survey Telescope</a:t>
            </a:r>
            <a:r>
              <a:rPr lang="en-US" sz="1100" b="0" i="0" u="none" strike="noStrike" cap="none">
                <a:solidFill>
                  <a:schemeClr val="dk1"/>
                </a:solidFill>
                <a:latin typeface="Calibri"/>
                <a:ea typeface="Calibri"/>
                <a:cs typeface="Calibri"/>
                <a:sym typeface="Calibri"/>
              </a:rPr>
              <a:t>.</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Sham Kakade: theoretical and applied questions in machine learning and artificial intelligence</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Emilio Zagheni: big data in demography (causes and consequences of demographic change using mathematical,statistical, and computaitonal approaches.</a:t>
            </a: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p:txBody>
      </p:sp>
      <p:sp>
        <p:nvSpPr>
          <p:cNvPr id="396" name="Shape 396"/>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397" name="Shape 397"/>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398" name="Shape 398"/>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Shape 430"/>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431" name="Shape 431"/>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432" name="Shape 432"/>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433" name="Shape 433"/>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Shape 454"/>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Informal and formal education offerings</a:t>
            </a:r>
            <a:endParaRPr sz="1100" b="0" i="0" u="none" strike="noStrike" cap="none" dirty="0">
              <a:solidFill>
                <a:schemeClr val="dk1"/>
              </a:solidFill>
              <a:latin typeface="Calibri"/>
              <a:ea typeface="Calibri"/>
              <a:cs typeface="Calibri"/>
              <a:sym typeface="Calibri"/>
            </a:endParaRPr>
          </a:p>
        </p:txBody>
      </p:sp>
      <p:sp>
        <p:nvSpPr>
          <p:cNvPr id="455" name="Shape 455"/>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456" name="Shape 456"/>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457" name="Shape 457"/>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Shape 465"/>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We consult, educate, evangelize, and contribute to data science methods and scientific discovery.</a:t>
            </a:r>
            <a:endParaRPr sz="1100" b="0" i="0" u="none" strike="noStrike" cap="none">
              <a:solidFill>
                <a:schemeClr val="dk1"/>
              </a:solidFill>
              <a:latin typeface="Calibri"/>
              <a:ea typeface="Calibri"/>
              <a:cs typeface="Calibri"/>
              <a:sym typeface="Calibri"/>
            </a:endParaRPr>
          </a:p>
        </p:txBody>
      </p:sp>
      <p:sp>
        <p:nvSpPr>
          <p:cNvPr id="466" name="Shape 466"/>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467" name="Shape 467"/>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468" name="Shape 468"/>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r>
              <a:rPr lang="en-US"/>
              <a:t>50 people helped by DS/RS</a:t>
            </a:r>
            <a:endParaRPr/>
          </a:p>
          <a:p>
            <a:pPr marL="0" lvl="0" indent="0">
              <a:spcBef>
                <a:spcPts val="330"/>
              </a:spcBef>
              <a:spcAft>
                <a:spcPts val="0"/>
              </a:spcAft>
              <a:buNone/>
            </a:pPr>
            <a:r>
              <a:rPr lang="en-US"/>
              <a:t>46 people helped by outside speakers</a:t>
            </a:r>
            <a:endParaRPr/>
          </a:p>
        </p:txBody>
      </p:sp>
      <p:sp>
        <p:nvSpPr>
          <p:cNvPr id="413" name="Shape 41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r>
              <a:rPr lang="en-US"/>
              <a:t>Rounded 486 to “nearly 500”. So average is 54 attendees / seminar</a:t>
            </a:r>
            <a:endParaRPr/>
          </a:p>
        </p:txBody>
      </p:sp>
      <p:sp>
        <p:nvSpPr>
          <p:cNvPr id="427" name="Shape 42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rtl="0">
              <a:spcBef>
                <a:spcPts val="330"/>
              </a:spcBef>
              <a:spcAft>
                <a:spcPts val="0"/>
              </a:spcAft>
              <a:buNone/>
            </a:pPr>
            <a:endParaRPr/>
          </a:p>
        </p:txBody>
      </p:sp>
      <p:sp>
        <p:nvSpPr>
          <p:cNvPr id="439" name="Shape 43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Shape 451"/>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Clr>
                <a:schemeClr val="dk1"/>
              </a:buClr>
              <a:buSzPts val="1100"/>
              <a:buFont typeface="Arial"/>
              <a:buNone/>
            </a:pPr>
            <a:r>
              <a:rPr lang="en-US"/>
              <a:t>1) Software Carpentry: 4*60 = 240</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2) Software/Data Carpentry Instructor Training @ 40 people with 2 events</a:t>
            </a:r>
            <a:endParaRPr/>
          </a:p>
          <a:p>
            <a:pPr marL="0" marR="0" lvl="0" indent="0" algn="l" rtl="0">
              <a:spcBef>
                <a:spcPts val="0"/>
              </a:spcBef>
              <a:spcAft>
                <a:spcPts val="0"/>
              </a:spcAft>
              <a:buClr>
                <a:schemeClr val="dk1"/>
              </a:buClr>
              <a:buSzPts val="1100"/>
              <a:buFont typeface="Arial"/>
              <a:buNone/>
            </a:pPr>
            <a:r>
              <a:rPr lang="en-US"/>
              <a:t>2.1) May 21st-22nd @ 17 participants</a:t>
            </a:r>
            <a:endParaRPr/>
          </a:p>
          <a:p>
            <a:pPr marL="0" marR="0" lvl="0" indent="0" algn="l" rtl="0">
              <a:spcBef>
                <a:spcPts val="0"/>
              </a:spcBef>
              <a:spcAft>
                <a:spcPts val="0"/>
              </a:spcAft>
              <a:buClr>
                <a:schemeClr val="dk1"/>
              </a:buClr>
              <a:buSzPts val="1100"/>
              <a:buFont typeface="Arial"/>
              <a:buNone/>
            </a:pPr>
            <a:r>
              <a:rPr lang="en-US"/>
              <a:t>2.2) West Big Data Innovation Hub, Software/Data Carpentry Instructor Training (23 participants from six different areas around the Western USA) in March.</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3) Data carpentry 1 event @ 25 people → Already counted in software carpentry</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4) Cloud workshops: 4 events with &gt; 50 people</a:t>
            </a:r>
            <a:endParaRPr/>
          </a:p>
          <a:p>
            <a:pPr marL="0" marR="0" lvl="0" indent="0" algn="l" rtl="0">
              <a:spcBef>
                <a:spcPts val="0"/>
              </a:spcBef>
              <a:spcAft>
                <a:spcPts val="0"/>
              </a:spcAft>
              <a:buClr>
                <a:schemeClr val="dk1"/>
              </a:buClr>
              <a:buSzPts val="1100"/>
              <a:buFont typeface="Arial"/>
              <a:buNone/>
            </a:pPr>
            <a:r>
              <a:rPr lang="en-US"/>
              <a:t>Feb 13, 2018: Google Cloud Platform, Cloud 101 - approx. 20 people</a:t>
            </a:r>
            <a:endParaRPr/>
          </a:p>
          <a:p>
            <a:pPr marL="0" marR="0" lvl="0" indent="0" algn="l" rtl="0">
              <a:spcBef>
                <a:spcPts val="0"/>
              </a:spcBef>
              <a:spcAft>
                <a:spcPts val="0"/>
              </a:spcAft>
              <a:buClr>
                <a:schemeClr val="dk1"/>
              </a:buClr>
              <a:buSzPts val="1100"/>
              <a:buFont typeface="Arial"/>
              <a:buNone/>
            </a:pPr>
            <a:r>
              <a:rPr lang="en-US"/>
              <a:t>Nov. 15, 2017: GCP Cloud 101 - 10 people</a:t>
            </a:r>
            <a:endParaRPr/>
          </a:p>
          <a:p>
            <a:pPr marL="0" marR="0" lvl="0" indent="0" algn="l" rtl="0">
              <a:spcBef>
                <a:spcPts val="0"/>
              </a:spcBef>
              <a:spcAft>
                <a:spcPts val="0"/>
              </a:spcAft>
              <a:buClr>
                <a:schemeClr val="dk1"/>
              </a:buClr>
              <a:buSzPts val="1100"/>
              <a:buFont typeface="Arial"/>
              <a:buNone/>
            </a:pPr>
            <a:r>
              <a:rPr lang="en-US"/>
              <a:t>Nov. 14, 2017: Azure Cloud 101 - 6 people</a:t>
            </a:r>
            <a:endParaRPr/>
          </a:p>
          <a:p>
            <a:pPr marL="0" marR="0" lvl="0" indent="0" algn="l" rtl="0">
              <a:spcBef>
                <a:spcPts val="0"/>
              </a:spcBef>
              <a:spcAft>
                <a:spcPts val="0"/>
              </a:spcAft>
              <a:buClr>
                <a:schemeClr val="dk1"/>
              </a:buClr>
              <a:buSzPts val="1100"/>
              <a:buFont typeface="Arial"/>
              <a:buNone/>
            </a:pPr>
            <a:r>
              <a:rPr lang="en-US"/>
              <a:t>Nov 13, 2017: AWS Cloud 101 -  15 people</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5) Advanced Git workshop which had about 20 people</a:t>
            </a:r>
            <a:endParaRPr/>
          </a:p>
          <a:p>
            <a:pPr marL="0" marR="0" lvl="0" indent="0" algn="l" rtl="0">
              <a:spcBef>
                <a:spcPts val="0"/>
              </a:spcBef>
              <a:spcAft>
                <a:spcPts val="0"/>
              </a:spcAft>
              <a:buClr>
                <a:schemeClr val="dk1"/>
              </a:buClr>
              <a:buSzPts val="1100"/>
              <a:buFont typeface="Arial"/>
              <a:buNone/>
            </a:pPr>
            <a:endParaRPr/>
          </a:p>
          <a:p>
            <a:pPr marL="0" lvl="0" indent="0" rtl="0">
              <a:lnSpc>
                <a:spcPct val="115000"/>
              </a:lnSpc>
              <a:spcBef>
                <a:spcPts val="0"/>
              </a:spcBef>
              <a:spcAft>
                <a:spcPts val="0"/>
              </a:spcAft>
              <a:buNone/>
            </a:pPr>
            <a:r>
              <a:rPr lang="en-US">
                <a:latin typeface="Arial"/>
                <a:ea typeface="Arial"/>
                <a:cs typeface="Arial"/>
                <a:sym typeface="Arial"/>
              </a:rPr>
              <a:t>6) Intro to Git&amp;Github (tutorial), Cabled Array Hackweek, Seattle, 2018 (~25)</a:t>
            </a:r>
            <a:endParaRPr>
              <a:latin typeface="Arial"/>
              <a:ea typeface="Arial"/>
              <a:cs typeface="Arial"/>
              <a:sym typeface="Arial"/>
            </a:endParaRPr>
          </a:p>
          <a:p>
            <a:pPr marL="0" lvl="0" indent="0" rtl="0">
              <a:lnSpc>
                <a:spcPct val="115000"/>
              </a:lnSpc>
              <a:spcBef>
                <a:spcPts val="0"/>
              </a:spcBef>
              <a:spcAft>
                <a:spcPts val="0"/>
              </a:spcAft>
              <a:buNone/>
            </a:pPr>
            <a:r>
              <a:rPr lang="en-US">
                <a:latin typeface="Arial"/>
                <a:ea typeface="Arial"/>
                <a:cs typeface="Arial"/>
                <a:sym typeface="Arial"/>
              </a:rPr>
              <a:t>7) Intermediate Git&amp;Github (tutorial with Bernease), Winter, 2018 (~18) </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Total:</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Clr>
                <a:schemeClr val="dk1"/>
              </a:buClr>
              <a:buSzPts val="1100"/>
              <a:buFont typeface="Arial"/>
              <a:buNone/>
            </a:pPr>
            <a:r>
              <a:rPr lang="en-US"/>
              <a:t>13 workshops @ ~390 people.</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None/>
            </a:pPr>
            <a:r>
              <a:rPr lang="en-US"/>
              <a:t>tha</a:t>
            </a:r>
            <a:endParaRPr/>
          </a:p>
        </p:txBody>
      </p:sp>
      <p:sp>
        <p:nvSpPr>
          <p:cNvPr id="452" name="Shape 452"/>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453" name="Shape 453"/>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454" name="Shape 454"/>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 name="Shape 925"/>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Calibri"/>
                <a:ea typeface="Calibri"/>
                <a:cs typeface="Calibri"/>
                <a:sym typeface="Calibri"/>
              </a:rPr>
              <a:t>Our ability to acquire data is vastly</a:t>
            </a:r>
            <a:r>
              <a:rPr lang="en-US" sz="1100" b="0" i="0" u="none" strike="noStrike" cap="none" baseline="0" dirty="0">
                <a:solidFill>
                  <a:schemeClr val="dk1"/>
                </a:solidFill>
                <a:latin typeface="Calibri"/>
                <a:ea typeface="Calibri"/>
                <a:cs typeface="Calibri"/>
                <a:sym typeface="Calibri"/>
              </a:rPr>
              <a:t> outpacing our ability to learn from it!</a:t>
            </a:r>
            <a:endParaRPr lang="en-US" sz="11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100" b="0" i="0" u="none" strike="noStrike" cap="none" dirty="0">
              <a:solidFill>
                <a:schemeClr val="dk1"/>
              </a:solidFill>
              <a:latin typeface="Calibri"/>
              <a:ea typeface="Calibri"/>
              <a:cs typeface="Calibri"/>
              <a:sym typeface="Calibri"/>
            </a:endParaRPr>
          </a:p>
          <a:p>
            <a:pPr>
              <a:lnSpc>
                <a:spcPct val="90000"/>
              </a:lnSpc>
              <a:spcBef>
                <a:spcPts val="600"/>
              </a:spcBef>
            </a:pPr>
            <a:r>
              <a:rPr lang="en-US" sz="1100" dirty="0"/>
              <a:t>A proliferation of sensors</a:t>
            </a:r>
          </a:p>
          <a:p>
            <a:pPr>
              <a:lnSpc>
                <a:spcPct val="90000"/>
              </a:lnSpc>
              <a:spcBef>
                <a:spcPts val="600"/>
              </a:spcBef>
            </a:pPr>
            <a:r>
              <a:rPr lang="en-US" sz="1100" dirty="0"/>
              <a:t>Dramatic instrumentation advancements</a:t>
            </a:r>
          </a:p>
          <a:p>
            <a:pPr>
              <a:lnSpc>
                <a:spcPct val="90000"/>
              </a:lnSpc>
              <a:spcBef>
                <a:spcPts val="600"/>
              </a:spcBef>
            </a:pPr>
            <a:r>
              <a:rPr lang="en-US" sz="1100" dirty="0"/>
              <a:t>Ever more powerful models producing ever more data</a:t>
            </a:r>
          </a:p>
          <a:p>
            <a:pPr>
              <a:lnSpc>
                <a:spcPct val="90000"/>
              </a:lnSpc>
              <a:spcBef>
                <a:spcPts val="600"/>
              </a:spcBef>
            </a:pPr>
            <a:r>
              <a:rPr lang="en-US" sz="1100" dirty="0"/>
              <a:t>The creation of almost all information in digital form</a:t>
            </a:r>
          </a:p>
          <a:p>
            <a:pPr>
              <a:lnSpc>
                <a:spcPct val="90000"/>
              </a:lnSpc>
              <a:spcBef>
                <a:spcPts val="600"/>
              </a:spcBef>
            </a:pPr>
            <a:r>
              <a:rPr lang="en-US" sz="1100" dirty="0"/>
              <a:t>Dramatic cost reductions in storage and computation</a:t>
            </a:r>
          </a:p>
          <a:p>
            <a:pPr>
              <a:lnSpc>
                <a:spcPct val="90000"/>
              </a:lnSpc>
              <a:spcBef>
                <a:spcPts val="600"/>
              </a:spcBef>
            </a:pPr>
            <a:r>
              <a:rPr lang="en-US" sz="1100" dirty="0"/>
              <a:t>Dramatic improvements in scalability and network bandwidth</a:t>
            </a:r>
          </a:p>
          <a:p>
            <a:pPr>
              <a:lnSpc>
                <a:spcPct val="90000"/>
              </a:lnSpc>
              <a:spcBef>
                <a:spcPts val="600"/>
              </a:spcBef>
            </a:pPr>
            <a:r>
              <a:rPr lang="en-US" sz="1100" dirty="0"/>
              <a:t>Algorithmic breakthroughs in areas such as machine learning</a:t>
            </a:r>
          </a:p>
          <a:p>
            <a:pPr marL="0" marR="0" lvl="0" indent="0" algn="l" rtl="0">
              <a:spcBef>
                <a:spcPts val="0"/>
              </a:spcBef>
              <a:spcAft>
                <a:spcPts val="0"/>
              </a:spcAft>
              <a:buNone/>
            </a:pPr>
            <a:endParaRPr dirty="0"/>
          </a:p>
        </p:txBody>
      </p:sp>
      <p:sp>
        <p:nvSpPr>
          <p:cNvPr id="926" name="Shape 926"/>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a:t>
            </a:fld>
            <a:endParaRPr sz="13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Shape 530"/>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a:t> “Communal” hackathon model: placing a strong focus on </a:t>
            </a:r>
            <a:r>
              <a:rPr lang="en-US" sz="1200" b="1"/>
              <a:t>cultivating data science literacy, building a culture of practice and developing resources within an existing domain-specific community</a:t>
            </a:r>
            <a:r>
              <a:rPr lang="en-US" sz="1200"/>
              <a:t>.</a:t>
            </a:r>
            <a:endParaRPr sz="1200"/>
          </a:p>
          <a:p>
            <a:pPr marL="0" lvl="0" indent="0" rtl="0">
              <a:lnSpc>
                <a:spcPct val="115000"/>
              </a:lnSpc>
              <a:spcBef>
                <a:spcPts val="0"/>
              </a:spcBef>
              <a:spcAft>
                <a:spcPts val="0"/>
              </a:spcAft>
              <a:buClr>
                <a:schemeClr val="dk1"/>
              </a:buClr>
              <a:buSzPts val="1100"/>
              <a:buFont typeface="Arial"/>
              <a:buNone/>
            </a:pPr>
            <a:r>
              <a:rPr lang="en-US" sz="1200"/>
              <a:t>By bringing together researchers from many different universities to address methods challenges within a research domain, Hackweeks take advantage of a </a:t>
            </a:r>
            <a:r>
              <a:rPr lang="en-US" sz="1200" b="1"/>
              <a:t>shared language and scientific objectives</a:t>
            </a:r>
            <a:endParaRPr sz="1200" b="1"/>
          </a:p>
          <a:p>
            <a:pPr marL="0" lvl="0" indent="0" rtl="0">
              <a:lnSpc>
                <a:spcPct val="115000"/>
              </a:lnSpc>
              <a:spcBef>
                <a:spcPts val="0"/>
              </a:spcBef>
              <a:spcAft>
                <a:spcPts val="0"/>
              </a:spcAft>
              <a:buClr>
                <a:schemeClr val="dk1"/>
              </a:buClr>
              <a:buSzPts val="1100"/>
              <a:buFont typeface="Arial"/>
              <a:buNone/>
            </a:pPr>
            <a:r>
              <a:rPr lang="en-US" sz="1200" b="1"/>
              <a:t>peer-teaching and -learning </a:t>
            </a:r>
            <a:r>
              <a:rPr lang="en-US" sz="1200"/>
              <a:t>happens within the project work and is a major component of the hackweeks. Surveys indicate 70-80% of participants teach other participants during a hackweek.</a:t>
            </a:r>
            <a:endParaRPr sz="1200"/>
          </a:p>
          <a:p>
            <a:pPr marL="0" lvl="0" indent="0" rtl="0">
              <a:lnSpc>
                <a:spcPct val="115000"/>
              </a:lnSpc>
              <a:spcBef>
                <a:spcPts val="0"/>
              </a:spcBef>
              <a:spcAft>
                <a:spcPts val="0"/>
              </a:spcAft>
              <a:buSzPts val="1100"/>
              <a:buNone/>
            </a:pPr>
            <a:r>
              <a:rPr lang="en-US" sz="1200"/>
              <a:t>Really powerful for fostering collaboration and learning among people from various stages of their career and technical abilities, and catalyzing a community through a shared interest in solving computational challenges within a field</a:t>
            </a:r>
            <a:endParaRPr/>
          </a:p>
        </p:txBody>
      </p:sp>
      <p:sp>
        <p:nvSpPr>
          <p:cNvPr id="531" name="Shape 531"/>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532" name="Shape 532"/>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533" name="Shape 533"/>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Shape 554"/>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55" name="Shape 555"/>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556" name="Shape 556"/>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557" name="Shape 557"/>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565" name="Shape 56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Date Placeholder 4"/>
          <p:cNvSpPr>
            <a:spLocks noGrp="1"/>
          </p:cNvSpPr>
          <p:nvPr>
            <p:ph type="dt"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5874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3" name="Shape 573"/>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a:t>Master’s program:</a:t>
            </a:r>
            <a:endParaRPr/>
          </a:p>
          <a:p>
            <a:pPr marL="0" marR="0" lvl="0" indent="0" algn="l" rtl="0">
              <a:spcBef>
                <a:spcPts val="0"/>
              </a:spcBef>
              <a:spcAft>
                <a:spcPts val="0"/>
              </a:spcAft>
              <a:buNone/>
            </a:pPr>
            <a:endParaRPr/>
          </a:p>
          <a:p>
            <a:pPr marL="0" marR="0" lvl="0" indent="0" algn="l" rtl="0">
              <a:spcBef>
                <a:spcPts val="0"/>
              </a:spcBef>
              <a:spcAft>
                <a:spcPts val="0"/>
              </a:spcAft>
              <a:buClr>
                <a:schemeClr val="dk1"/>
              </a:buClr>
              <a:buSzPts val="1100"/>
              <a:buFont typeface="Arial"/>
              <a:buNone/>
            </a:pPr>
            <a:r>
              <a:rPr lang="en-US">
                <a:solidFill>
                  <a:srgbClr val="1F497D"/>
                </a:solidFill>
              </a:rPr>
              <a:t>This academic year, </a:t>
            </a:r>
            <a:r>
              <a:rPr lang="en-US" b="1">
                <a:solidFill>
                  <a:srgbClr val="1F497D"/>
                </a:solidFill>
              </a:rPr>
              <a:t>22 students graduated from the program</a:t>
            </a:r>
            <a:r>
              <a:rPr lang="en-US">
                <a:solidFill>
                  <a:srgbClr val="1F497D"/>
                </a:solidFill>
              </a:rPr>
              <a:t>. This is approximately half of the first cohort of students, the others are enrolled part-time and most will graduate next year.</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 </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An additional </a:t>
            </a:r>
            <a:r>
              <a:rPr lang="en-US" b="1">
                <a:solidFill>
                  <a:srgbClr val="1F497D"/>
                </a:solidFill>
              </a:rPr>
              <a:t>56 students will be continuing in the program next year</a:t>
            </a:r>
            <a:r>
              <a:rPr lang="en-US">
                <a:solidFill>
                  <a:srgbClr val="1F497D"/>
                </a:solidFill>
              </a:rPr>
              <a:t>.</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 </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In September, </a:t>
            </a:r>
            <a:r>
              <a:rPr lang="en-US" b="1">
                <a:solidFill>
                  <a:srgbClr val="1F497D"/>
                </a:solidFill>
              </a:rPr>
              <a:t>44 new students will enroll in the program</a:t>
            </a:r>
            <a:r>
              <a:rPr lang="en-US">
                <a:solidFill>
                  <a:srgbClr val="1F497D"/>
                </a:solidFill>
              </a:rPr>
              <a:t>. There will be 110 students in the program during fall and winter quarters, many will graduate in March 2019.</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 </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This year we received </a:t>
            </a:r>
            <a:r>
              <a:rPr lang="en-US" b="1">
                <a:solidFill>
                  <a:srgbClr val="1F497D"/>
                </a:solidFill>
              </a:rPr>
              <a:t>753 applications</a:t>
            </a:r>
            <a:r>
              <a:rPr lang="en-US">
                <a:solidFill>
                  <a:srgbClr val="1F497D"/>
                </a:solidFill>
              </a:rPr>
              <a:t>, up from </a:t>
            </a:r>
            <a:r>
              <a:rPr lang="en-US" b="1">
                <a:solidFill>
                  <a:srgbClr val="1F497D"/>
                </a:solidFill>
              </a:rPr>
              <a:t>513</a:t>
            </a:r>
            <a:r>
              <a:rPr lang="en-US">
                <a:solidFill>
                  <a:srgbClr val="1F497D"/>
                </a:solidFill>
              </a:rPr>
              <a:t> applications the previous year.</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 </a:t>
            </a:r>
            <a:endParaRPr>
              <a:solidFill>
                <a:srgbClr val="1F497D"/>
              </a:solidFill>
            </a:endParaRPr>
          </a:p>
          <a:p>
            <a:pPr marL="0" marR="0" lvl="0" indent="0" algn="l" rtl="0">
              <a:spcBef>
                <a:spcPts val="0"/>
              </a:spcBef>
              <a:spcAft>
                <a:spcPts val="0"/>
              </a:spcAft>
              <a:buClr>
                <a:schemeClr val="dk1"/>
              </a:buClr>
              <a:buSzPts val="1100"/>
              <a:buFont typeface="Arial"/>
              <a:buNone/>
            </a:pPr>
            <a:r>
              <a:rPr lang="en-US" b="1">
                <a:solidFill>
                  <a:srgbClr val="1F497D"/>
                </a:solidFill>
              </a:rPr>
              <a:t>98 offers of admission</a:t>
            </a:r>
            <a:r>
              <a:rPr lang="en-US">
                <a:solidFill>
                  <a:srgbClr val="1F497D"/>
                </a:solidFill>
              </a:rPr>
              <a:t> were made, so the yield rate is about 44.9%</a:t>
            </a:r>
            <a:endParaRPr>
              <a:solidFill>
                <a:srgbClr val="1F497D"/>
              </a:solidFill>
            </a:endParaRPr>
          </a:p>
          <a:p>
            <a:pPr marL="0" marR="0" lvl="0" indent="0" algn="l" rtl="0">
              <a:spcBef>
                <a:spcPts val="0"/>
              </a:spcBef>
              <a:spcAft>
                <a:spcPts val="0"/>
              </a:spcAft>
              <a:buClr>
                <a:schemeClr val="dk1"/>
              </a:buClr>
              <a:buSzPts val="1100"/>
              <a:buFont typeface="Arial"/>
              <a:buNone/>
            </a:pPr>
            <a:r>
              <a:rPr lang="en-US">
                <a:solidFill>
                  <a:srgbClr val="1F497D"/>
                </a:solidFill>
              </a:rPr>
              <a:t> </a:t>
            </a:r>
            <a:endParaRPr>
              <a:solidFill>
                <a:srgbClr val="1F497D"/>
              </a:solidFill>
            </a:endParaRPr>
          </a:p>
          <a:p>
            <a:pPr marL="0" marR="0" lvl="0" indent="0" algn="l" rtl="0">
              <a:spcBef>
                <a:spcPts val="0"/>
              </a:spcBef>
              <a:spcAft>
                <a:spcPts val="0"/>
              </a:spcAft>
              <a:buNone/>
            </a:pPr>
            <a:r>
              <a:rPr lang="en-US">
                <a:solidFill>
                  <a:srgbClr val="1F497D"/>
                </a:solidFill>
              </a:rPr>
              <a:t>Is there any other information you would like?</a:t>
            </a:r>
            <a:endParaRPr/>
          </a:p>
        </p:txBody>
      </p:sp>
      <p:sp>
        <p:nvSpPr>
          <p:cNvPr id="574" name="Shape 574"/>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575" name="Shape 575"/>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576" name="Shape 576"/>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Shape 582"/>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Geography</a:t>
            </a:r>
            <a:r>
              <a:rPr lang="en-US" sz="1200" b="1">
                <a:latin typeface="Arial"/>
                <a:ea typeface="Arial"/>
                <a:cs typeface="Arial"/>
                <a:sym typeface="Arial"/>
              </a:rPr>
              <a:t>: </a:t>
            </a:r>
            <a:r>
              <a:rPr lang="en-US" sz="1200">
                <a:latin typeface="Arial"/>
                <a:ea typeface="Arial"/>
                <a:cs typeface="Arial"/>
                <a:sym typeface="Arial"/>
              </a:rPr>
              <a:t>Chair Lucy Jarosz (</a:t>
            </a:r>
            <a:r>
              <a:rPr lang="en-US" sz="1200" u="sng">
                <a:solidFill>
                  <a:srgbClr val="1155CC"/>
                </a:solidFill>
                <a:latin typeface="Arial"/>
                <a:ea typeface="Arial"/>
                <a:cs typeface="Arial"/>
                <a:sym typeface="Arial"/>
                <a:hlinkClick r:id="rId3"/>
              </a:rPr>
              <a:t>jarosz@uw.edu</a:t>
            </a:r>
            <a:r>
              <a:rPr lang="en-US" sz="1200">
                <a:latin typeface="Arial"/>
                <a:ea typeface="Arial"/>
                <a:cs typeface="Arial"/>
                <a:sym typeface="Arial"/>
              </a:rPr>
              <a:t>) </a:t>
            </a:r>
            <a:endParaRPr sz="1200">
              <a:latin typeface="Arial"/>
              <a:ea typeface="Arial"/>
              <a:cs typeface="Arial"/>
              <a:sym typeface="Arial"/>
            </a:endParaRPr>
          </a:p>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Anthropology</a:t>
            </a:r>
            <a:r>
              <a:rPr lang="en-US" sz="1200">
                <a:latin typeface="Arial"/>
                <a:ea typeface="Arial"/>
                <a:cs typeface="Arial"/>
                <a:sym typeface="Arial"/>
              </a:rPr>
              <a:t>: Prof. Ben Marwick. </a:t>
            </a:r>
            <a:endParaRPr sz="1200">
              <a:latin typeface="Arial"/>
              <a:ea typeface="Arial"/>
              <a:cs typeface="Arial"/>
              <a:sym typeface="Arial"/>
            </a:endParaRPr>
          </a:p>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Chemistry</a:t>
            </a:r>
            <a:r>
              <a:rPr lang="en-US" sz="1200">
                <a:latin typeface="Arial"/>
                <a:ea typeface="Arial"/>
                <a:cs typeface="Arial"/>
                <a:sym typeface="Arial"/>
              </a:rPr>
              <a:t>: David is working with them.</a:t>
            </a:r>
            <a:endParaRPr sz="1200">
              <a:latin typeface="Arial"/>
              <a:ea typeface="Arial"/>
              <a:cs typeface="Arial"/>
              <a:sym typeface="Arial"/>
            </a:endParaRPr>
          </a:p>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Classics</a:t>
            </a:r>
            <a:r>
              <a:rPr lang="en-US" sz="1200">
                <a:latin typeface="Arial"/>
                <a:ea typeface="Arial"/>
                <a:cs typeface="Arial"/>
                <a:sym typeface="Arial"/>
              </a:rPr>
              <a:t>: Catherine M. Connors (</a:t>
            </a:r>
            <a:r>
              <a:rPr lang="en-US" sz="1200" u="sng">
                <a:solidFill>
                  <a:srgbClr val="1155CC"/>
                </a:solidFill>
                <a:latin typeface="Arial"/>
                <a:ea typeface="Arial"/>
                <a:cs typeface="Arial"/>
                <a:sym typeface="Arial"/>
                <a:hlinkClick r:id="rId4"/>
              </a:rPr>
              <a:t>cconnors@u.washington.edu</a:t>
            </a:r>
            <a:r>
              <a:rPr lang="en-US" sz="1200">
                <a:latin typeface="Arial"/>
                <a:ea typeface="Arial"/>
                <a:cs typeface="Arial"/>
                <a:sym typeface="Arial"/>
              </a:rPr>
              <a:t>). Thinking</a:t>
            </a:r>
            <a:endParaRPr sz="1200">
              <a:latin typeface="Arial"/>
              <a:ea typeface="Arial"/>
              <a:cs typeface="Arial"/>
              <a:sym typeface="Arial"/>
            </a:endParaRPr>
          </a:p>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Linguistics</a:t>
            </a:r>
            <a:r>
              <a:rPr lang="en-US" sz="1200" b="1">
                <a:latin typeface="Arial"/>
                <a:ea typeface="Arial"/>
                <a:cs typeface="Arial"/>
                <a:sym typeface="Arial"/>
              </a:rPr>
              <a:t>: </a:t>
            </a:r>
            <a:r>
              <a:rPr lang="en-US" sz="1200">
                <a:latin typeface="Arial"/>
                <a:ea typeface="Arial"/>
                <a:cs typeface="Arial"/>
                <a:sym typeface="Arial"/>
              </a:rPr>
              <a:t>Richard Wright (</a:t>
            </a:r>
            <a:r>
              <a:rPr lang="en-US" sz="1200" u="sng">
                <a:solidFill>
                  <a:srgbClr val="1155CC"/>
                </a:solidFill>
                <a:latin typeface="Arial"/>
                <a:ea typeface="Arial"/>
                <a:cs typeface="Arial"/>
                <a:sym typeface="Arial"/>
                <a:hlinkClick r:id="rId5"/>
              </a:rPr>
              <a:t>rawright@uw.edu</a:t>
            </a:r>
            <a:r>
              <a:rPr lang="en-US" sz="1200">
                <a:latin typeface="Arial"/>
                <a:ea typeface="Arial"/>
                <a:cs typeface="Arial"/>
                <a:sym typeface="Arial"/>
              </a:rPr>
              <a:t>). They are interested.</a:t>
            </a:r>
            <a:endParaRPr sz="1200">
              <a:latin typeface="Arial"/>
              <a:ea typeface="Arial"/>
              <a:cs typeface="Arial"/>
              <a:sym typeface="Arial"/>
            </a:endParaRPr>
          </a:p>
          <a:p>
            <a:pPr marL="457200" lvl="0" indent="-304800" rtl="0">
              <a:lnSpc>
                <a:spcPct val="115000"/>
              </a:lnSpc>
              <a:spcBef>
                <a:spcPts val="0"/>
              </a:spcBef>
              <a:spcAft>
                <a:spcPts val="0"/>
              </a:spcAft>
              <a:buClr>
                <a:schemeClr val="dk1"/>
              </a:buClr>
              <a:buSzPts val="1200"/>
              <a:buChar char="●"/>
            </a:pPr>
            <a:r>
              <a:rPr lang="en-US" sz="1200" b="1">
                <a:solidFill>
                  <a:srgbClr val="9900FF"/>
                </a:solidFill>
                <a:latin typeface="Arial"/>
                <a:ea typeface="Arial"/>
                <a:cs typeface="Arial"/>
                <a:sym typeface="Arial"/>
              </a:rPr>
              <a:t>Economics</a:t>
            </a:r>
            <a:r>
              <a:rPr lang="en-US" sz="1200" b="1">
                <a:latin typeface="Arial"/>
                <a:ea typeface="Arial"/>
                <a:cs typeface="Arial"/>
                <a:sym typeface="Arial"/>
              </a:rPr>
              <a:t>: </a:t>
            </a:r>
            <a:r>
              <a:rPr lang="en-US" sz="1200">
                <a:latin typeface="Arial"/>
                <a:ea typeface="Arial"/>
                <a:cs typeface="Arial"/>
                <a:sym typeface="Arial"/>
              </a:rPr>
              <a:t>Fahad Khalil (</a:t>
            </a:r>
            <a:r>
              <a:rPr lang="en-US" sz="1200" u="sng">
                <a:solidFill>
                  <a:srgbClr val="1155CC"/>
                </a:solidFill>
                <a:latin typeface="Arial"/>
                <a:ea typeface="Arial"/>
                <a:cs typeface="Arial"/>
                <a:sym typeface="Arial"/>
                <a:hlinkClick r:id="rId6"/>
              </a:rPr>
              <a:t>khalil@uw.edu</a:t>
            </a:r>
            <a:r>
              <a:rPr lang="en-US" sz="1200">
                <a:latin typeface="Arial"/>
                <a:ea typeface="Arial"/>
                <a:cs typeface="Arial"/>
                <a:sym typeface="Arial"/>
              </a:rPr>
              <a:t>). Michelle Turnovsky followed up with us.</a:t>
            </a:r>
            <a:endParaRPr sz="1200">
              <a:latin typeface="Arial"/>
              <a:ea typeface="Arial"/>
              <a:cs typeface="Arial"/>
              <a:sym typeface="Arial"/>
            </a:endParaRPr>
          </a:p>
          <a:p>
            <a:pPr marL="457200" lvl="0" indent="-304800" rtl="0">
              <a:lnSpc>
                <a:spcPct val="115000"/>
              </a:lnSpc>
              <a:spcBef>
                <a:spcPts val="0"/>
              </a:spcBef>
              <a:spcAft>
                <a:spcPts val="0"/>
              </a:spcAft>
              <a:buSzPts val="1200"/>
              <a:buFont typeface="Arial"/>
              <a:buChar char="●"/>
            </a:pPr>
            <a:r>
              <a:rPr lang="en-US" sz="1200">
                <a:latin typeface="Arial"/>
                <a:ea typeface="Arial"/>
                <a:cs typeface="Arial"/>
                <a:sym typeface="Arial"/>
              </a:rPr>
              <a:t>AES: American Ethnic Studies</a:t>
            </a:r>
            <a:endParaRPr sz="1200">
              <a:latin typeface="Arial"/>
              <a:ea typeface="Arial"/>
              <a:cs typeface="Arial"/>
              <a:sym typeface="Arial"/>
            </a:endParaRPr>
          </a:p>
          <a:p>
            <a:pPr marL="0" marR="0" lvl="0" indent="0" algn="l" rtl="0">
              <a:spcBef>
                <a:spcPts val="0"/>
              </a:spcBef>
              <a:spcAft>
                <a:spcPts val="0"/>
              </a:spcAft>
              <a:buNone/>
            </a:pPr>
            <a:endParaRPr/>
          </a:p>
        </p:txBody>
      </p:sp>
      <p:sp>
        <p:nvSpPr>
          <p:cNvPr id="583" name="Shape 583"/>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584" name="Shape 584"/>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585" name="Shape 585"/>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Shape 632"/>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633" name="Shape 633"/>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634" name="Shape 634"/>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635" name="Shape 635"/>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Shape 576"/>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577" name="Shape 577"/>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578" name="Shape 578"/>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579" name="Shape 579"/>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14319" eaLnBrk="0" fontAlgn="base" hangingPunct="0">
              <a:spcBef>
                <a:spcPct val="30000"/>
              </a:spcBef>
              <a:spcAft>
                <a:spcPct val="0"/>
              </a:spcAft>
              <a:defRPr/>
            </a:pPr>
            <a:endParaRPr lang="en-US">
              <a:ea typeface="ＭＳ Ｐゴシック" charset="0"/>
              <a:cs typeface="ＭＳ Ｐゴシック" charset="0"/>
            </a:endParaRPr>
          </a:p>
          <a:p>
            <a:pPr defTabSz="914319" eaLnBrk="0" fontAlgn="base" hangingPunct="0">
              <a:spcBef>
                <a:spcPct val="30000"/>
              </a:spcBef>
              <a:spcAft>
                <a:spcPct val="0"/>
              </a:spcAft>
              <a:defRPr/>
            </a:pPr>
            <a:r>
              <a:rPr lang="en-US">
                <a:ea typeface="ＭＳ Ｐゴシック" charset="0"/>
                <a:cs typeface="ＭＳ Ｐゴシック" charset="0"/>
              </a:rPr>
              <a:t>An incubation program to scale and concentrate our collaborations</a:t>
            </a:r>
          </a:p>
          <a:p>
            <a:pPr defTabSz="914319" eaLnBrk="0" fontAlgn="base" hangingPunct="0">
              <a:spcBef>
                <a:spcPct val="30000"/>
              </a:spcBef>
              <a:spcAft>
                <a:spcPct val="0"/>
              </a:spcAft>
              <a:defRPr/>
            </a:pPr>
            <a:endParaRPr lang="en-US">
              <a:ea typeface="ＭＳ Ｐゴシック" charset="0"/>
              <a:cs typeface="ＭＳ Ｐゴシック" charset="0"/>
            </a:endParaRPr>
          </a:p>
          <a:p>
            <a:pPr defTabSz="914319" eaLnBrk="0" fontAlgn="base" hangingPunct="0">
              <a:spcBef>
                <a:spcPct val="30000"/>
              </a:spcBef>
              <a:spcAft>
                <a:spcPct val="0"/>
              </a:spcAft>
              <a:defRPr/>
            </a:pPr>
            <a:r>
              <a:rPr lang="en-US">
                <a:ea typeface="ＭＳ Ｐゴシック" charset="0"/>
                <a:cs typeface="ＭＳ Ｐゴシック" charset="0"/>
              </a:rPr>
              <a:t>We want to move from “</a:t>
            </a:r>
            <a:r>
              <a:rPr lang="en-US" sz="1400">
                <a:ea typeface="ＭＳ Ｐゴシック" charset="0"/>
                <a:cs typeface="ＭＳ Ｐゴシック" charset="0"/>
              </a:rPr>
              <a:t>a</a:t>
            </a:r>
            <a:r>
              <a:rPr lang="en-US" sz="1400"/>
              <a:t>ccidental” encounters to engineered partnerships -- identify promising new opportunities and new partners around campus and invest our time with them.</a:t>
            </a:r>
          </a:p>
          <a:p>
            <a:pPr defTabSz="914319" eaLnBrk="0" fontAlgn="base" hangingPunct="0">
              <a:spcBef>
                <a:spcPct val="30000"/>
              </a:spcBef>
              <a:spcAft>
                <a:spcPct val="0"/>
              </a:spcAft>
              <a:defRPr/>
            </a:pPr>
            <a:endParaRPr lang="en-US" sz="1400"/>
          </a:p>
          <a:p>
            <a:pPr defTabSz="914319" eaLnBrk="0" fontAlgn="base" hangingPunct="0">
              <a:spcBef>
                <a:spcPct val="30000"/>
              </a:spcBef>
              <a:spcAft>
                <a:spcPct val="0"/>
              </a:spcAft>
              <a:defRPr/>
            </a:pPr>
            <a:r>
              <a:rPr lang="en-US" sz="1400"/>
              <a:t>We need a shared environment where researchers can learn not only from our team, but also external mentors and most importantly **each other** – we routinely find shared solutions across very different fields.  John Wilkerson in political science is using sequence alignment algorithms from biology for text analytics to trace the flow of ideas through legislation. Image processing algorithms designed for galaxy detection in Astronomy are being used to analyze MRI data of the brain.</a:t>
            </a:r>
          </a:p>
          <a:p>
            <a:endParaRPr lang="en-US" baseline="0"/>
          </a:p>
        </p:txBody>
      </p:sp>
      <p:sp>
        <p:nvSpPr>
          <p:cNvPr id="4" name="Slide Number Placeholder 3"/>
          <p:cNvSpPr>
            <a:spLocks noGrp="1"/>
          </p:cNvSpPr>
          <p:nvPr>
            <p:ph type="sldNum" sz="quarter" idx="10"/>
          </p:nvPr>
        </p:nvSpPr>
        <p:spPr/>
        <p:txBody>
          <a:bodyPr/>
          <a:lstStyle/>
          <a:p>
            <a:fld id="{FA14B549-484C-084F-81AD-794E8D128C66}"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1812264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a:p>
          <a:p>
            <a:r>
              <a:rPr lang="en-US" baseline="0" dirty="0"/>
              <a:t>We find that short-term, intensive projects have high payoff but are difficult to support with external funding.</a:t>
            </a:r>
          </a:p>
          <a:p>
            <a:r>
              <a:rPr lang="en-US" baseline="0" dirty="0"/>
              <a:t>Participants sit with us and lead the project – the idea is to interact with each other as much as us</a:t>
            </a:r>
          </a:p>
          <a:p>
            <a:r>
              <a:rPr lang="en-US" baseline="0" dirty="0"/>
              <a:t>If we can identify collaborations that lead to new science and new methodologies, that’s even better.</a:t>
            </a:r>
          </a:p>
        </p:txBody>
      </p:sp>
      <p:sp>
        <p:nvSpPr>
          <p:cNvPr id="4" name="Slide Number Placeholder 3"/>
          <p:cNvSpPr>
            <a:spLocks noGrp="1"/>
          </p:cNvSpPr>
          <p:nvPr>
            <p:ph type="sldNum" sz="quarter" idx="10"/>
          </p:nvPr>
        </p:nvSpPr>
        <p:spPr/>
        <p:txBody>
          <a:bodyPr/>
          <a:lstStyle/>
          <a:p>
            <a:fld id="{FA14B549-484C-084F-81AD-794E8D128C66}" type="slidenum">
              <a:rPr lang="en-US" smtClean="0"/>
              <a:t>29</a:t>
            </a:fld>
            <a:endParaRPr lang="en-US"/>
          </a:p>
        </p:txBody>
      </p:sp>
    </p:spTree>
    <p:extLst>
      <p:ext uri="{BB962C8B-B14F-4D97-AF65-F5344CB8AC3E}">
        <p14:creationId xmlns:p14="http://schemas.microsoft.com/office/powerpoint/2010/main" val="181226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indent="0" defTabSz="483306">
              <a:spcBef>
                <a:spcPts val="0"/>
              </a:spcBef>
              <a:buClrTx/>
              <a:buSzTx/>
              <a:defRPr/>
            </a:pPr>
            <a:r>
              <a:rPr lang="en-US" baseline="0" dirty="0"/>
              <a:t>Data science challenges don’t emerge just at the massive data level. Researchers struggle with organizing, managing, analyzing, querying data in the GB range because data sets can be complex, messy, heterogeneous and/or arrive at high velocity (instrumentation). </a:t>
            </a:r>
            <a:endParaRPr lang="en-US" dirty="0"/>
          </a:p>
        </p:txBody>
      </p:sp>
      <p:sp>
        <p:nvSpPr>
          <p:cNvPr id="4" name="Slide Number Placeholder 3"/>
          <p:cNvSpPr>
            <a:spLocks noGrp="1"/>
          </p:cNvSpPr>
          <p:nvPr>
            <p:ph type="sldNum" sz="quarter" idx="10"/>
          </p:nvPr>
        </p:nvSpPr>
        <p:spPr/>
        <p:txBody>
          <a:bodyPr/>
          <a:lstStyle/>
          <a:p>
            <a:fld id="{A1F2061C-635F-C24B-A7D9-4D17BBE537C9}" type="slidenum">
              <a:rPr lang="en-US"/>
              <a:t>3</a:t>
            </a:fld>
            <a:endParaRPr lang="en-US"/>
          </a:p>
        </p:txBody>
      </p:sp>
    </p:spTree>
    <p:extLst>
      <p:ext uri="{BB962C8B-B14F-4D97-AF65-F5344CB8AC3E}">
        <p14:creationId xmlns:p14="http://schemas.microsoft.com/office/powerpoint/2010/main" val="1478855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634" name="Shape 63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716" name="Shape 716"/>
          <p:cNvSpPr txBox="1">
            <a:spLocks noGrp="1"/>
          </p:cNvSpPr>
          <p:nvPr>
            <p:ph type="sldNum" idx="12"/>
          </p:nvPr>
        </p:nvSpPr>
        <p:spPr>
          <a:xfrm>
            <a:off x="4143588" y="9119474"/>
            <a:ext cx="3169800" cy="4800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2" name="Shape 722"/>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723" name="Shape 723"/>
          <p:cNvSpPr txBox="1">
            <a:spLocks noGrp="1"/>
          </p:cNvSpPr>
          <p:nvPr>
            <p:ph type="sldNum" idx="12"/>
          </p:nvPr>
        </p:nvSpPr>
        <p:spPr>
          <a:xfrm>
            <a:off x="4143588" y="9119474"/>
            <a:ext cx="3169800" cy="4800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Shape 729"/>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1) Jake Vanderplas. ORCA card. Dirty data</a:t>
            </a:r>
            <a:endParaRPr/>
          </a:p>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2) Vital Signs </a:t>
            </a:r>
            <a:r>
              <a:rPr lang="en-US" sz="1100" b="0" i="0" u="sng" strike="noStrike" cap="none">
                <a:solidFill>
                  <a:schemeClr val="hlink"/>
                </a:solidFill>
                <a:latin typeface="Calibri"/>
                <a:ea typeface="Calibri"/>
                <a:cs typeface="Calibri"/>
                <a:sym typeface="Calibri"/>
                <a:hlinkClick r:id="rId3"/>
              </a:rPr>
              <a:t>collects and integrates data</a:t>
            </a:r>
            <a:r>
              <a:rPr lang="en-US" sz="1100" b="0" i="0" u="none" strike="noStrike" cap="none">
                <a:solidFill>
                  <a:schemeClr val="dk1"/>
                </a:solidFill>
                <a:latin typeface="Calibri"/>
                <a:ea typeface="Calibri"/>
                <a:cs typeface="Calibri"/>
                <a:sym typeface="Calibri"/>
              </a:rPr>
              <a:t> on Agriculture, Ecosystems and Human Well-Being across </a:t>
            </a:r>
            <a:r>
              <a:rPr lang="en-US" sz="1100" b="0" i="0" u="sng" strike="noStrike" cap="none">
                <a:solidFill>
                  <a:schemeClr val="hlink"/>
                </a:solidFill>
                <a:latin typeface="Calibri"/>
                <a:ea typeface="Calibri"/>
                <a:cs typeface="Calibri"/>
                <a:sym typeface="Calibri"/>
                <a:hlinkClick r:id="rId4"/>
              </a:rPr>
              <a:t>several African nations</a:t>
            </a: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sustainable agricultural -- optimize agricultural development decisions</a:t>
            </a: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3) Understand downtown seattle traffic.</a:t>
            </a:r>
            <a:endParaRPr/>
          </a:p>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4) Gentrification, equity, understand the changes in Seattle.</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In the past years, Seattle has seen unprecedented population growth, record construction activity, and an increase in housing cost, creating an affordability crisis for a large portion of the urban population. The “Equity Modeler” team is investigating the ongoing gentrification process and inequitable access to opportunities across many of Seattle’s neighborhoods.</a:t>
            </a:r>
            <a:endParaRPr/>
          </a:p>
        </p:txBody>
      </p:sp>
      <p:sp>
        <p:nvSpPr>
          <p:cNvPr id="730" name="Shape 730"/>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731" name="Shape 731"/>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732" name="Shape 732"/>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Shape 765"/>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6" name="Shape 766"/>
          <p:cNvSpPr txBox="1">
            <a:spLocks noGrp="1"/>
          </p:cNvSpPr>
          <p:nvPr>
            <p:ph type="hdr" idx="3"/>
          </p:nvPr>
        </p:nvSpPr>
        <p:spPr>
          <a:xfrm>
            <a:off x="1"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767" name="Shape 767"/>
          <p:cNvSpPr txBox="1">
            <a:spLocks noGrp="1"/>
          </p:cNvSpPr>
          <p:nvPr>
            <p:ph type="dt" idx="10"/>
          </p:nvPr>
        </p:nvSpPr>
        <p:spPr>
          <a:xfrm>
            <a:off x="4143588"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768" name="Shape 768"/>
          <p:cNvSpPr txBox="1">
            <a:spLocks noGrp="1"/>
          </p:cNvSpPr>
          <p:nvPr>
            <p:ph type="ftr" idx="11"/>
          </p:nvPr>
        </p:nvSpPr>
        <p:spPr>
          <a:xfrm>
            <a:off x="1"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710" name="Shape 71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rtl="0">
              <a:spcBef>
                <a:spcPts val="330"/>
              </a:spcBef>
              <a:spcAft>
                <a:spcPts val="0"/>
              </a:spcAft>
              <a:buNone/>
            </a:pPr>
            <a:endParaRPr/>
          </a:p>
        </p:txBody>
      </p:sp>
      <p:sp>
        <p:nvSpPr>
          <p:cNvPr id="719" name="Shape 71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795" name="Shape 79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a:spLocks noGrp="1" noRot="1" noChangeAspect="1"/>
          </p:cNvSpPr>
          <p:nvPr>
            <p:ph type="sldImg" idx="2"/>
          </p:nvPr>
        </p:nvSpPr>
        <p:spPr>
          <a:xfrm>
            <a:off x="777875" y="1200150"/>
            <a:ext cx="5759450" cy="32400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Shape 808"/>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marR="0" lvl="0" indent="0" algn="l" rtl="0">
              <a:spcBef>
                <a:spcPts val="0"/>
              </a:spcBef>
              <a:spcAft>
                <a:spcPts val="0"/>
              </a:spcAft>
              <a:buNone/>
            </a:pPr>
            <a:r>
              <a:rPr lang="en-US" sz="1300" b="1" i="0" u="none" strike="noStrike" cap="none">
                <a:solidFill>
                  <a:schemeClr val="dk1"/>
                </a:solidFill>
                <a:latin typeface="Calibri"/>
                <a:ea typeface="Calibri"/>
                <a:cs typeface="Calibri"/>
                <a:sym typeface="Calibri"/>
              </a:rPr>
              <a:t>building connective fabric through ACTION. </a:t>
            </a:r>
            <a:endParaRPr/>
          </a:p>
          <a:p>
            <a:pPr marL="0" marR="0" lvl="0" indent="0" algn="l" rtl="0">
              <a:spcBef>
                <a:spcPts val="330"/>
              </a:spcBef>
              <a:spcAft>
                <a:spcPts val="0"/>
              </a:spcAft>
              <a:buNone/>
            </a:pPr>
            <a:r>
              <a:rPr lang="en-US" sz="1300" b="1" i="0" u="none" strike="noStrike" cap="none">
                <a:solidFill>
                  <a:schemeClr val="dk1"/>
                </a:solidFill>
                <a:latin typeface="Calibri"/>
                <a:ea typeface="Calibri"/>
                <a:cs typeface="Calibri"/>
                <a:sym typeface="Calibri"/>
              </a:rPr>
              <a:t>Creating a movement – data collborations to address scientific and societal challenges.</a:t>
            </a:r>
            <a:endParaRPr sz="1300" b="1" i="0" u="none" strike="noStrike" cap="none">
              <a:solidFill>
                <a:schemeClr val="dk1"/>
              </a:solidFill>
              <a:latin typeface="Calibri"/>
              <a:ea typeface="Calibri"/>
              <a:cs typeface="Calibri"/>
              <a:sym typeface="Calibri"/>
            </a:endParaRPr>
          </a:p>
          <a:p>
            <a:pPr marL="0" marR="0" lvl="0" indent="0" algn="l" rtl="0">
              <a:spcBef>
                <a:spcPts val="330"/>
              </a:spcBef>
              <a:spcAft>
                <a:spcPts val="0"/>
              </a:spcAft>
              <a:buNone/>
            </a:pPr>
            <a:endParaRPr sz="1300" b="1" i="0" u="none" strike="noStrike" cap="none">
              <a:solidFill>
                <a:schemeClr val="dk1"/>
              </a:solidFill>
              <a:latin typeface="Calibri"/>
              <a:ea typeface="Calibri"/>
              <a:cs typeface="Calibri"/>
              <a:sym typeface="Calibri"/>
            </a:endParaRPr>
          </a:p>
        </p:txBody>
      </p:sp>
      <p:sp>
        <p:nvSpPr>
          <p:cNvPr id="809" name="Shape 809"/>
          <p:cNvSpPr txBox="1">
            <a:spLocks noGrp="1"/>
          </p:cNvSpPr>
          <p:nvPr>
            <p:ph type="sldNum" idx="12"/>
          </p:nvPr>
        </p:nvSpPr>
        <p:spPr>
          <a:xfrm>
            <a:off x="4143588" y="9119475"/>
            <a:ext cx="3169800" cy="481500"/>
          </a:xfrm>
          <a:prstGeom prst="rect">
            <a:avLst/>
          </a:prstGeom>
          <a:noFill/>
          <a:ln>
            <a:noFill/>
          </a:ln>
        </p:spPr>
        <p:txBody>
          <a:bodyPr spcFirstLastPara="1" wrap="square" lIns="97000" tIns="48500" rIns="97000" bIns="485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39</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53AA30-9A03-4316-A010-9AA060B52B64}"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115376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spcBef>
                <a:spcPts val="330"/>
              </a:spcBef>
              <a:spcAft>
                <a:spcPts val="0"/>
              </a:spcAft>
              <a:buClr>
                <a:schemeClr val="dk1"/>
              </a:buClr>
              <a:buSzPts val="1100"/>
              <a:buFont typeface="Arial"/>
              <a:buNone/>
            </a:pPr>
            <a:r>
              <a:rPr lang="en-US" dirty="0"/>
              <a:t>To remain at the forefront, researchers in all fields will need access to</a:t>
            </a:r>
            <a:endParaRPr dirty="0"/>
          </a:p>
          <a:p>
            <a:pPr marL="0" lvl="0" indent="0">
              <a:spcBef>
                <a:spcPts val="330"/>
              </a:spcBef>
              <a:spcAft>
                <a:spcPts val="0"/>
              </a:spcAft>
              <a:buClr>
                <a:schemeClr val="dk1"/>
              </a:buClr>
              <a:buSzPts val="1100"/>
              <a:buFont typeface="Arial"/>
              <a:buNone/>
            </a:pPr>
            <a:r>
              <a:rPr lang="en-US" dirty="0"/>
              <a:t>state-of-the-art data science methodologies and tools</a:t>
            </a:r>
            <a:endParaRPr dirty="0"/>
          </a:p>
          <a:p>
            <a:pPr marL="0" lvl="0" indent="0">
              <a:spcBef>
                <a:spcPts val="330"/>
              </a:spcBef>
              <a:spcAft>
                <a:spcPts val="0"/>
              </a:spcAft>
              <a:buClr>
                <a:schemeClr val="dk1"/>
              </a:buClr>
              <a:buSzPts val="1100"/>
              <a:buFont typeface="Arial"/>
              <a:buNone/>
            </a:pPr>
            <a:endParaRPr dirty="0"/>
          </a:p>
          <a:p>
            <a:pPr marL="0" lvl="0" indent="0">
              <a:spcBef>
                <a:spcPts val="330"/>
              </a:spcBef>
              <a:spcAft>
                <a:spcPts val="0"/>
              </a:spcAft>
              <a:buClr>
                <a:schemeClr val="dk1"/>
              </a:buClr>
              <a:buSzPts val="1100"/>
              <a:buFont typeface="Arial"/>
              <a:buNone/>
            </a:pPr>
            <a:r>
              <a:rPr lang="en-US" dirty="0"/>
              <a:t>These methodologies and tools will need to advance rapidly, driven by the</a:t>
            </a:r>
            <a:endParaRPr dirty="0"/>
          </a:p>
          <a:p>
            <a:pPr marL="0" lvl="0" indent="0">
              <a:spcBef>
                <a:spcPts val="330"/>
              </a:spcBef>
              <a:spcAft>
                <a:spcPts val="0"/>
              </a:spcAft>
              <a:buClr>
                <a:schemeClr val="dk1"/>
              </a:buClr>
              <a:buSzPts val="1100"/>
              <a:buFont typeface="Arial"/>
              <a:buNone/>
            </a:pPr>
            <a:r>
              <a:rPr lang="en-US" dirty="0"/>
              <a:t>requirements of discovery</a:t>
            </a:r>
            <a:endParaRPr dirty="0"/>
          </a:p>
          <a:p>
            <a:pPr marL="0" lvl="0" indent="0">
              <a:spcBef>
                <a:spcPts val="330"/>
              </a:spcBef>
              <a:spcAft>
                <a:spcPts val="0"/>
              </a:spcAft>
              <a:buClr>
                <a:schemeClr val="dk1"/>
              </a:buClr>
              <a:buSzPts val="1100"/>
              <a:buFont typeface="Arial"/>
              <a:buNone/>
            </a:pPr>
            <a:endParaRPr dirty="0"/>
          </a:p>
          <a:p>
            <a:pPr marL="0" lvl="0" indent="0">
              <a:spcBef>
                <a:spcPts val="330"/>
              </a:spcBef>
              <a:spcAft>
                <a:spcPts val="0"/>
              </a:spcAft>
              <a:buClr>
                <a:schemeClr val="dk1"/>
              </a:buClr>
              <a:buSzPts val="1100"/>
              <a:buFont typeface="Arial"/>
              <a:buNone/>
            </a:pPr>
            <a:r>
              <a:rPr lang="en-US" dirty="0"/>
              <a:t>Data science is driven more by intellectual infrastructure (human capital) and</a:t>
            </a:r>
            <a:endParaRPr dirty="0"/>
          </a:p>
          <a:p>
            <a:pPr marL="0" lvl="0" indent="0">
              <a:spcBef>
                <a:spcPts val="330"/>
              </a:spcBef>
              <a:spcAft>
                <a:spcPts val="0"/>
              </a:spcAft>
              <a:buClr>
                <a:schemeClr val="dk1"/>
              </a:buClr>
              <a:buSzPts val="1100"/>
              <a:buFont typeface="Arial"/>
              <a:buNone/>
            </a:pPr>
            <a:r>
              <a:rPr lang="en-US" dirty="0"/>
              <a:t>software infrastructure (shared tools and services – digital capital) than by</a:t>
            </a:r>
            <a:endParaRPr dirty="0"/>
          </a:p>
          <a:p>
            <a:pPr marL="0" lvl="0" indent="0">
              <a:spcBef>
                <a:spcPts val="330"/>
              </a:spcBef>
              <a:spcAft>
                <a:spcPts val="0"/>
              </a:spcAft>
              <a:buNone/>
            </a:pPr>
            <a:r>
              <a:rPr lang="en-US" dirty="0"/>
              <a:t>hardware</a:t>
            </a:r>
            <a:endParaRPr dirty="0"/>
          </a:p>
        </p:txBody>
      </p:sp>
      <p:sp>
        <p:nvSpPr>
          <p:cNvPr id="275" name="Shape 275"/>
          <p:cNvSpPr txBox="1">
            <a:spLocks noGrp="1"/>
          </p:cNvSpPr>
          <p:nvPr>
            <p:ph type="sldNum" idx="12"/>
          </p:nvPr>
        </p:nvSpPr>
        <p:spPr>
          <a:xfrm>
            <a:off x="4143588" y="9119474"/>
            <a:ext cx="3169800" cy="4800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5400" y="720725"/>
            <a:ext cx="4724400" cy="3600450"/>
          </a:xfrm>
        </p:spPr>
      </p:sp>
      <p:sp>
        <p:nvSpPr>
          <p:cNvPr id="3" name="Notes Placeholder 2"/>
          <p:cNvSpPr>
            <a:spLocks noGrp="1"/>
          </p:cNvSpPr>
          <p:nvPr>
            <p:ph type="body" idx="1"/>
          </p:nvPr>
        </p:nvSpPr>
        <p:spPr/>
        <p:txBody>
          <a:bodyPr/>
          <a:lstStyle/>
          <a:p>
            <a:pPr lvl="1">
              <a:spcBef>
                <a:spcPts val="634"/>
              </a:spcBef>
              <a:buClr>
                <a:schemeClr val="accent5">
                  <a:lumMod val="75000"/>
                </a:schemeClr>
              </a:buClr>
            </a:pPr>
            <a:r>
              <a:rPr lang="en-US" dirty="0"/>
              <a:t>The good news: Text</a:t>
            </a:r>
            <a:r>
              <a:rPr lang="en-US" baseline="0" dirty="0"/>
              <a:t> is basically everywhere and in everything</a:t>
            </a:r>
          </a:p>
          <a:p>
            <a:pPr lvl="1">
              <a:spcBef>
                <a:spcPts val="634"/>
              </a:spcBef>
              <a:buClr>
                <a:schemeClr val="accent5">
                  <a:lumMod val="75000"/>
                </a:schemeClr>
              </a:buClr>
            </a:pPr>
            <a:r>
              <a:rPr lang="en-US" baseline="0" dirty="0"/>
              <a:t>Meaningful research, connecting to broader social implications</a:t>
            </a:r>
          </a:p>
          <a:p>
            <a:pPr lvl="1">
              <a:spcBef>
                <a:spcPts val="634"/>
              </a:spcBef>
              <a:buClr>
                <a:schemeClr val="accent5">
                  <a:lumMod val="75000"/>
                </a:schemeClr>
              </a:buClr>
            </a:pPr>
            <a:endParaRPr lang="en-US" baseline="0" dirty="0"/>
          </a:p>
          <a:p>
            <a:pPr lvl="1">
              <a:spcBef>
                <a:spcPts val="634"/>
              </a:spcBef>
              <a:buClr>
                <a:schemeClr val="accent5">
                  <a:lumMod val="75000"/>
                </a:schemeClr>
              </a:buClr>
            </a:pPr>
            <a:r>
              <a:rPr lang="en-US" baseline="0" dirty="0"/>
              <a:t>No single university, sector, have all the answers or resources </a:t>
            </a:r>
          </a:p>
          <a:p>
            <a:pPr lvl="1">
              <a:spcBef>
                <a:spcPts val="634"/>
              </a:spcBef>
              <a:buClr>
                <a:schemeClr val="accent5">
                  <a:lumMod val="75000"/>
                </a:schemeClr>
              </a:buClr>
            </a:pPr>
            <a:endParaRPr lang="en-US" baseline="0" dirty="0"/>
          </a:p>
          <a:p>
            <a:pPr lvl="1">
              <a:spcBef>
                <a:spcPts val="634"/>
              </a:spcBef>
              <a:buClr>
                <a:schemeClr val="accent5">
                  <a:lumMod val="75000"/>
                </a:schemeClr>
              </a:buClr>
            </a:pPr>
            <a:r>
              <a:rPr lang="en-US" baseline="0" dirty="0"/>
              <a:t>Focus in on </a:t>
            </a:r>
            <a:r>
              <a:rPr lang="en-US" b="1" baseline="0" dirty="0"/>
              <a:t>3 examples showing how the Hubs can be a vehicle for connecting with collaborators </a:t>
            </a:r>
          </a:p>
          <a:p>
            <a:pPr lvl="1">
              <a:spcBef>
                <a:spcPts val="634"/>
              </a:spcBef>
              <a:buClr>
                <a:schemeClr val="accent5">
                  <a:lumMod val="75000"/>
                </a:schemeClr>
              </a:buClr>
            </a:pPr>
            <a:endParaRPr lang="en-US" b="1" baseline="0" dirty="0"/>
          </a:p>
        </p:txBody>
      </p:sp>
      <p:sp>
        <p:nvSpPr>
          <p:cNvPr id="4" name="Slide Number Placeholder 3"/>
          <p:cNvSpPr>
            <a:spLocks noGrp="1"/>
          </p:cNvSpPr>
          <p:nvPr>
            <p:ph type="sldNum" sz="quarter" idx="10"/>
          </p:nvPr>
        </p:nvSpPr>
        <p:spPr/>
        <p:txBody>
          <a:bodyPr/>
          <a:lstStyle/>
          <a:p>
            <a:fld id="{7F156618-D177-E143-8BFF-8C2961B718A0}"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097402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Arial"/>
                <a:ea typeface="Arial"/>
                <a:cs typeface="Arial"/>
                <a:sym typeface="Arial"/>
              </a:rPr>
              <a:t>42</a:t>
            </a:fld>
            <a:endParaRPr lang="en-US" sz="13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7931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rtl="0">
              <a:spcBef>
                <a:spcPts val="330"/>
              </a:spcBef>
              <a:spcAft>
                <a:spcPts val="0"/>
              </a:spcAft>
              <a:buNone/>
            </a:pPr>
            <a:endParaRPr/>
          </a:p>
        </p:txBody>
      </p:sp>
      <p:sp>
        <p:nvSpPr>
          <p:cNvPr id="900" name="Shape 90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r>
              <a:rPr lang="en-US" sz="1100" dirty="0"/>
              <a:t>Lead the advancement in data science methodologies</a:t>
            </a:r>
          </a:p>
          <a:p>
            <a:r>
              <a:rPr lang="en-US" sz="1100" dirty="0"/>
              <a:t>Lead the utilization of these methodologies in discovery</a:t>
            </a:r>
          </a:p>
          <a:p>
            <a:r>
              <a:rPr lang="en-US" sz="1100" dirty="0"/>
              <a:t>Lead the creation of environments where data science can flourish</a:t>
            </a:r>
          </a:p>
          <a:p>
            <a:pPr marL="0" lvl="0" indent="0">
              <a:spcBef>
                <a:spcPts val="330"/>
              </a:spcBef>
              <a:spcAft>
                <a:spcPts val="0"/>
              </a:spcAft>
              <a:buNone/>
            </a:pPr>
            <a:endParaRPr dirty="0"/>
          </a:p>
        </p:txBody>
      </p:sp>
      <p:sp>
        <p:nvSpPr>
          <p:cNvPr id="909" name="Shape 90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FA14B549-484C-084F-81AD-794E8D128C66}" type="slidenum">
              <a:rPr lang="en-US" smtClean="0"/>
              <a:t>45</a:t>
            </a:fld>
            <a:endParaRPr lang="en-US"/>
          </a:p>
        </p:txBody>
      </p:sp>
    </p:spTree>
    <p:extLst>
      <p:ext uri="{BB962C8B-B14F-4D97-AF65-F5344CB8AC3E}">
        <p14:creationId xmlns:p14="http://schemas.microsoft.com/office/powerpoint/2010/main" val="1812264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Shape 290"/>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Calibri"/>
                <a:ea typeface="Calibri"/>
                <a:cs typeface="Calibri"/>
                <a:sym typeface="Calibri"/>
              </a:rPr>
              <a:t>Our collaboration began in May 2013 when our universities were invited by the Foundations to participate in the design process to develop new kinds of academic environments for data-intensive</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discovery. At a retreat in June 2013 we identified a set of barriers to adoption, and formed</a:t>
            </a:r>
            <a:endParaRPr/>
          </a:p>
          <a:p>
            <a:pPr marL="0" marR="0" lvl="0" indent="0" algn="l" rtl="0">
              <a:spcBef>
                <a:spcPts val="330"/>
              </a:spcBef>
              <a:spcAft>
                <a:spcPts val="0"/>
              </a:spcAft>
              <a:buNone/>
            </a:pPr>
            <a:r>
              <a:rPr lang="en-US" sz="1100" b="0" i="0" u="none" strike="noStrike" cap="none">
                <a:solidFill>
                  <a:schemeClr val="dk1"/>
                </a:solidFill>
                <a:latin typeface="Calibri"/>
                <a:ea typeface="Calibri"/>
                <a:cs typeface="Calibri"/>
                <a:sym typeface="Calibri"/>
              </a:rPr>
              <a:t>cross-university Working Groups to develop approaches to reducing these barriers. </a:t>
            </a:r>
            <a:endParaRPr/>
          </a:p>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p:txBody>
      </p:sp>
      <p:sp>
        <p:nvSpPr>
          <p:cNvPr id="291" name="Shape 291"/>
          <p:cNvSpPr txBox="1">
            <a:spLocks noGrp="1"/>
          </p:cNvSpPr>
          <p:nvPr>
            <p:ph type="hdr" idx="3"/>
          </p:nvPr>
        </p:nvSpPr>
        <p:spPr>
          <a:xfrm>
            <a:off x="0" y="0"/>
            <a:ext cx="3169920" cy="48006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292" name="Shape 292"/>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293" name="Shape 293"/>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Shape 227"/>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p:txBody>
      </p:sp>
      <p:sp>
        <p:nvSpPr>
          <p:cNvPr id="228" name="Shape 228"/>
          <p:cNvSpPr txBox="1">
            <a:spLocks noGrp="1"/>
          </p:cNvSpPr>
          <p:nvPr>
            <p:ph type="hdr" idx="3"/>
          </p:nvPr>
        </p:nvSpPr>
        <p:spPr>
          <a:xfrm>
            <a:off x="0"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229" name="Shape 229"/>
          <p:cNvSpPr txBox="1">
            <a:spLocks noGrp="1"/>
          </p:cNvSpPr>
          <p:nvPr>
            <p:ph type="dt" idx="10"/>
          </p:nvPr>
        </p:nvSpPr>
        <p:spPr>
          <a:xfrm>
            <a:off x="4143587"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230" name="Shape 230"/>
          <p:cNvSpPr txBox="1">
            <a:spLocks noGrp="1"/>
          </p:cNvSpPr>
          <p:nvPr>
            <p:ph type="ftr" idx="11"/>
          </p:nvPr>
        </p:nvSpPr>
        <p:spPr>
          <a:xfrm>
            <a:off x="0"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Shape 238"/>
          <p:cNvSpPr txBox="1">
            <a:spLocks noGrp="1"/>
          </p:cNvSpPr>
          <p:nvPr>
            <p:ph type="body" idx="1"/>
          </p:nvPr>
        </p:nvSpPr>
        <p:spPr>
          <a:xfrm>
            <a:off x="731520" y="4560570"/>
            <a:ext cx="5852100" cy="4320600"/>
          </a:xfrm>
          <a:prstGeom prst="rect">
            <a:avLst/>
          </a:prstGeom>
          <a:noFill/>
          <a:ln>
            <a:noFill/>
          </a:ln>
        </p:spPr>
        <p:txBody>
          <a:bodyPr spcFirstLastPara="1" wrap="square" lIns="96650" tIns="48325" rIns="96650" bIns="48325" anchor="t" anchorCtr="0">
            <a:noAutofit/>
          </a:bodyPr>
          <a:lstStyle/>
          <a:p>
            <a:pPr marL="0" marR="0" lvl="0" indent="0" algn="l" rtl="0">
              <a:spcBef>
                <a:spcPts val="33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9" name="Shape 239"/>
          <p:cNvSpPr txBox="1">
            <a:spLocks noGrp="1"/>
          </p:cNvSpPr>
          <p:nvPr>
            <p:ph type="hdr" idx="3"/>
          </p:nvPr>
        </p:nvSpPr>
        <p:spPr>
          <a:xfrm>
            <a:off x="0" y="0"/>
            <a:ext cx="3169800" cy="4800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240" name="Shape 240"/>
          <p:cNvSpPr txBox="1">
            <a:spLocks noGrp="1"/>
          </p:cNvSpPr>
          <p:nvPr>
            <p:ph type="dt" idx="10"/>
          </p:nvPr>
        </p:nvSpPr>
        <p:spPr>
          <a:xfrm>
            <a:off x="4143587" y="0"/>
            <a:ext cx="3169800" cy="480000"/>
          </a:xfrm>
          <a:prstGeom prst="rect">
            <a:avLst/>
          </a:prstGeom>
          <a:noFill/>
          <a:ln>
            <a:noFill/>
          </a:ln>
        </p:spPr>
        <p:txBody>
          <a:bodyPr spcFirstLastPara="1" wrap="square" lIns="96650" tIns="48325" rIns="96650" bIns="48325" anchor="t" anchorCtr="0">
            <a:noAutofit/>
          </a:bodyPr>
          <a:lstStyle/>
          <a:p>
            <a:pPr marL="0" marR="0" lvl="0" indent="0" algn="r" rtl="0">
              <a:spcBef>
                <a:spcPts val="0"/>
              </a:spcBef>
              <a:spcAft>
                <a:spcPts val="0"/>
              </a:spcAft>
              <a:buNone/>
            </a:pPr>
            <a:endParaRPr sz="1300">
              <a:solidFill>
                <a:schemeClr val="dk1"/>
              </a:solidFill>
              <a:latin typeface="Arial"/>
              <a:ea typeface="Arial"/>
              <a:cs typeface="Arial"/>
              <a:sym typeface="Arial"/>
            </a:endParaRPr>
          </a:p>
        </p:txBody>
      </p:sp>
      <p:sp>
        <p:nvSpPr>
          <p:cNvPr id="241" name="Shape 241"/>
          <p:cNvSpPr txBox="1">
            <a:spLocks noGrp="1"/>
          </p:cNvSpPr>
          <p:nvPr>
            <p:ph type="ftr" idx="11"/>
          </p:nvPr>
        </p:nvSpPr>
        <p:spPr>
          <a:xfrm>
            <a:off x="0" y="9119474"/>
            <a:ext cx="3169800" cy="480000"/>
          </a:xfrm>
          <a:prstGeom prst="rect">
            <a:avLst/>
          </a:prstGeom>
          <a:noFill/>
          <a:ln>
            <a:noFill/>
          </a:ln>
        </p:spPr>
        <p:txBody>
          <a:bodyPr spcFirstLastPara="1" wrap="square" lIns="96650" tIns="48325" rIns="96650" bIns="48325" anchor="b"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dirty="0"/>
          </a:p>
        </p:txBody>
      </p:sp>
      <p:sp>
        <p:nvSpPr>
          <p:cNvPr id="263" name="Shape 263"/>
          <p:cNvSpPr txBox="1">
            <a:spLocks noGrp="1"/>
          </p:cNvSpPr>
          <p:nvPr>
            <p:ph type="sldNum" idx="12"/>
          </p:nvPr>
        </p:nvSpPr>
        <p:spPr>
          <a:xfrm>
            <a:off x="4143588" y="9119474"/>
            <a:ext cx="3169800" cy="4800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Shape 999"/>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spcBef>
                <a:spcPts val="330"/>
              </a:spcBef>
              <a:spcAft>
                <a:spcPts val="0"/>
              </a:spcAft>
              <a:buNone/>
            </a:pPr>
            <a:endParaRPr/>
          </a:p>
        </p:txBody>
      </p:sp>
      <p:sp>
        <p:nvSpPr>
          <p:cNvPr id="1000" name="Shape 1000"/>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Shape 16"/>
          <p:cNvSpPr/>
          <p:nvPr/>
        </p:nvSpPr>
        <p:spPr>
          <a:xfrm>
            <a:off x="0" y="0"/>
            <a:ext cx="9144000" cy="274320"/>
          </a:xfrm>
          <a:prstGeom prst="rect">
            <a:avLst/>
          </a:prstGeom>
          <a:solidFill>
            <a:srgbClr val="3B185A"/>
          </a:solidFill>
          <a:ln>
            <a:noFill/>
          </a:ln>
        </p:spPr>
        <p:txBody>
          <a:bodyPr spcFirstLastPara="1" wrap="square" lIns="81107" tIns="40540" rIns="81107" bIns="4054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7" name="Shape 17"/>
          <p:cNvSpPr/>
          <p:nvPr/>
        </p:nvSpPr>
        <p:spPr>
          <a:xfrm>
            <a:off x="0" y="5071110"/>
            <a:ext cx="9144000" cy="91440"/>
          </a:xfrm>
          <a:prstGeom prst="rect">
            <a:avLst/>
          </a:prstGeom>
          <a:solidFill>
            <a:srgbClr val="D7A900"/>
          </a:solidFill>
          <a:ln>
            <a:noFill/>
          </a:ln>
        </p:spPr>
        <p:txBody>
          <a:bodyPr spcFirstLastPara="1" wrap="square" lIns="81107" tIns="40540" rIns="81107" bIns="4054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18" name="Shape 18"/>
          <p:cNvSpPr txBox="1">
            <a:spLocks noGrp="1"/>
          </p:cNvSpPr>
          <p:nvPr>
            <p:ph type="title"/>
          </p:nvPr>
        </p:nvSpPr>
        <p:spPr>
          <a:xfrm>
            <a:off x="457200" y="571500"/>
            <a:ext cx="8229600" cy="68580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2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body" idx="1"/>
          </p:nvPr>
        </p:nvSpPr>
        <p:spPr>
          <a:xfrm>
            <a:off x="457200" y="1371600"/>
            <a:ext cx="8229600" cy="3223022"/>
          </a:xfrm>
          <a:prstGeom prst="rect">
            <a:avLst/>
          </a:prstGeom>
          <a:noFill/>
          <a:ln>
            <a:noFill/>
          </a:ln>
        </p:spPr>
        <p:txBody>
          <a:bodyPr spcFirstLastPara="1" wrap="square" lIns="81107" tIns="40540" rIns="81107" bIns="40540" anchor="t" anchorCtr="0"/>
          <a:lstStyle>
            <a:lvl1pPr marL="457097" marR="0" lvl="0" indent="-35552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1pPr>
            <a:lvl2pPr marL="914196" marR="0" lvl="1"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390" marR="0" lvl="3" indent="-304732"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5488" marR="0" lvl="4" indent="-304732" algn="l" rtl="0">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2586" marR="0" lvl="5"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199684" marR="0" lvl="6"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6780" marR="0" lvl="7"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3878" marR="0" lvl="8"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 name="Shape 20" descr="UW.Signature_left.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6205" y="57150"/>
            <a:ext cx="2279609" cy="182880"/>
          </a:xfrm>
          <a:prstGeom prst="rect">
            <a:avLst/>
          </a:prstGeom>
          <a:noFill/>
          <a:ln>
            <a:noFill/>
          </a:ln>
        </p:spPr>
      </p:pic>
      <p:sp>
        <p:nvSpPr>
          <p:cNvPr id="21" name="Shape 21"/>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rot="5400000">
            <a:off x="5646539" y="1554361"/>
            <a:ext cx="4023122" cy="205740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rot="5400000">
            <a:off x="1455539" y="-426839"/>
            <a:ext cx="4023122" cy="6019800"/>
          </a:xfrm>
          <a:prstGeom prst="rect">
            <a:avLst/>
          </a:prstGeom>
          <a:noFill/>
          <a:ln>
            <a:noFill/>
          </a:ln>
        </p:spPr>
        <p:txBody>
          <a:bodyPr spcFirstLastPara="1" wrap="square" lIns="81107" tIns="40540" rIns="81107" bIns="40540" anchor="t" anchorCtr="0"/>
          <a:lstStyle>
            <a:lvl1pPr marL="457097" marR="0" lvl="0" indent="-412658" algn="l" rtl="0">
              <a:spcBef>
                <a:spcPts val="58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1pPr>
            <a:lvl2pPr marL="914196" marR="0" lvl="1" indent="-387262"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2pPr>
            <a:lvl3pPr marL="1371292" marR="0" lvl="2"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390" marR="0" lvl="3"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5488" marR="0" lvl="4"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2586" marR="0" lvl="5"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199684" marR="0" lvl="6"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6780" marR="0" lvl="7"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3878" marR="0" lvl="8"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457201" y="1228725"/>
            <a:ext cx="8229600" cy="3465300"/>
          </a:xfrm>
          <a:prstGeom prst="rect">
            <a:avLst/>
          </a:prstGeom>
          <a:solidFill>
            <a:srgbClr val="FFFFFF">
              <a:alpha val="80000"/>
            </a:srgbClr>
          </a:solidFill>
          <a:ln>
            <a:noFill/>
          </a:ln>
        </p:spPr>
        <p:txBody>
          <a:bodyPr spcFirstLastPara="1" wrap="square" lIns="68559" tIns="34267" rIns="68559" bIns="34267" anchor="t" anchorCtr="0"/>
          <a:lstStyle>
            <a:lvl1pPr marL="457097" marR="0" lvl="0" indent="-330126"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4"/>
        <p:cNvGrpSpPr/>
        <p:nvPr/>
      </p:nvGrpSpPr>
      <p:grpSpPr>
        <a:xfrm>
          <a:off x="0" y="0"/>
          <a:ext cx="0" cy="0"/>
          <a:chOff x="0" y="0"/>
          <a:chExt cx="0" cy="0"/>
        </a:xfrm>
      </p:grpSpPr>
      <p:sp>
        <p:nvSpPr>
          <p:cNvPr id="175" name="Shape 175"/>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6" name="Shape 186"/>
          <p:cNvSpPr txBox="1">
            <a:spLocks noGrp="1"/>
          </p:cNvSpPr>
          <p:nvPr>
            <p:ph type="body" idx="1"/>
          </p:nvPr>
        </p:nvSpPr>
        <p:spPr>
          <a:xfrm>
            <a:off x="628652" y="1369219"/>
            <a:ext cx="7886700" cy="32634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623888" y="1282304"/>
            <a:ext cx="7886700" cy="2139600"/>
          </a:xfrm>
          <a:prstGeom prst="rect">
            <a:avLst/>
          </a:prstGeom>
          <a:noFill/>
          <a:ln>
            <a:noFill/>
          </a:ln>
        </p:spPr>
        <p:txBody>
          <a:bodyPr spcFirstLastPara="1" wrap="square" lIns="68559" tIns="34267" rIns="68559" bIns="34267" anchor="b" anchorCtr="0"/>
          <a:lstStyle>
            <a:lvl1pPr marR="0" lvl="0" algn="l"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2" name="Shape 192"/>
          <p:cNvSpPr txBox="1">
            <a:spLocks noGrp="1"/>
          </p:cNvSpPr>
          <p:nvPr>
            <p:ph type="body" idx="1"/>
          </p:nvPr>
        </p:nvSpPr>
        <p:spPr>
          <a:xfrm>
            <a:off x="623888" y="3442098"/>
            <a:ext cx="7886700" cy="1125300"/>
          </a:xfrm>
          <a:prstGeom prst="rect">
            <a:avLst/>
          </a:prstGeom>
          <a:noFill/>
          <a:ln>
            <a:noFill/>
          </a:ln>
        </p:spPr>
        <p:txBody>
          <a:bodyPr spcFirstLastPara="1" wrap="square" lIns="68559" tIns="34267" rIns="68559" bIns="34267" anchor="t" anchorCtr="0"/>
          <a:lstStyle>
            <a:lvl1pPr marL="457097" marR="0" lvl="0" indent="-228549"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196" marR="0" lvl="1" indent="-228549"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292" marR="0" lvl="2" indent="-228549"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390" marR="0" lvl="3"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5488" marR="0" lvl="4"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2586" marR="0" lvl="5"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199684" marR="0" lvl="6"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6780" marR="0" lvl="7"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3878" marR="0" lvl="8" indent="-228549"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93" name="Shape 193"/>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8" name="Shape 198"/>
          <p:cNvSpPr txBox="1">
            <a:spLocks noGrp="1"/>
          </p:cNvSpPr>
          <p:nvPr>
            <p:ph type="body" idx="1"/>
          </p:nvPr>
        </p:nvSpPr>
        <p:spPr>
          <a:xfrm>
            <a:off x="628650" y="1369219"/>
            <a:ext cx="3886200" cy="32634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9" name="Shape 199"/>
          <p:cNvSpPr txBox="1">
            <a:spLocks noGrp="1"/>
          </p:cNvSpPr>
          <p:nvPr>
            <p:ph type="body" idx="2"/>
          </p:nvPr>
        </p:nvSpPr>
        <p:spPr>
          <a:xfrm>
            <a:off x="4629150" y="1369219"/>
            <a:ext cx="3886200" cy="32634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2" name="Shape 202"/>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629841"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Shape 205"/>
          <p:cNvSpPr txBox="1">
            <a:spLocks noGrp="1"/>
          </p:cNvSpPr>
          <p:nvPr>
            <p:ph type="body" idx="1"/>
          </p:nvPr>
        </p:nvSpPr>
        <p:spPr>
          <a:xfrm>
            <a:off x="629841" y="1260872"/>
            <a:ext cx="3868500" cy="618000"/>
          </a:xfrm>
          <a:prstGeom prst="rect">
            <a:avLst/>
          </a:prstGeom>
          <a:noFill/>
          <a:ln>
            <a:noFill/>
          </a:ln>
        </p:spPr>
        <p:txBody>
          <a:bodyPr spcFirstLastPara="1" wrap="square" lIns="68559" tIns="34267" rIns="68559" bIns="34267" anchor="b" anchorCtr="0"/>
          <a:lstStyle>
            <a:lvl1pPr marL="457097" marR="0" lvl="0" indent="-228549"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196" marR="0" lvl="1" indent="-228549"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292" marR="0" lvl="2" indent="-228549"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390" marR="0" lvl="3"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5488" marR="0" lvl="4"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2586" marR="0" lvl="5"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199684" marR="0" lvl="6"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6780" marR="0" lvl="7"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3878" marR="0" lvl="8"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body" idx="2"/>
          </p:nvPr>
        </p:nvSpPr>
        <p:spPr>
          <a:xfrm>
            <a:off x="629841" y="1878806"/>
            <a:ext cx="3868500" cy="27633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7" name="Shape 207"/>
          <p:cNvSpPr txBox="1">
            <a:spLocks noGrp="1"/>
          </p:cNvSpPr>
          <p:nvPr>
            <p:ph type="body" idx="3"/>
          </p:nvPr>
        </p:nvSpPr>
        <p:spPr>
          <a:xfrm>
            <a:off x="4629150" y="1260872"/>
            <a:ext cx="3887400" cy="618000"/>
          </a:xfrm>
          <a:prstGeom prst="rect">
            <a:avLst/>
          </a:prstGeom>
          <a:noFill/>
          <a:ln>
            <a:noFill/>
          </a:ln>
        </p:spPr>
        <p:txBody>
          <a:bodyPr spcFirstLastPara="1" wrap="square" lIns="68559" tIns="34267" rIns="68559" bIns="34267" anchor="b" anchorCtr="0"/>
          <a:lstStyle>
            <a:lvl1pPr marL="457097" marR="0" lvl="0" indent="-228549"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196" marR="0" lvl="1" indent="-228549"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292" marR="0" lvl="2" indent="-228549"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3pPr>
            <a:lvl4pPr marL="1828390" marR="0" lvl="3"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5488" marR="0" lvl="4"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2586" marR="0" lvl="5"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199684" marR="0" lvl="6"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6780" marR="0" lvl="7"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3878" marR="0" lvl="8" indent="-228549"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4"/>
          </p:nvPr>
        </p:nvSpPr>
        <p:spPr>
          <a:xfrm>
            <a:off x="4629150" y="1878806"/>
            <a:ext cx="3887400" cy="27633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9" name="Shape 209"/>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1" name="Shape 211"/>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Shape 214"/>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629841" y="342900"/>
            <a:ext cx="2949000" cy="1200300"/>
          </a:xfrm>
          <a:prstGeom prst="rect">
            <a:avLst/>
          </a:prstGeom>
          <a:noFill/>
          <a:ln>
            <a:noFill/>
          </a:ln>
        </p:spPr>
        <p:txBody>
          <a:bodyPr spcFirstLastPara="1" wrap="square" lIns="68559" tIns="34267" rIns="68559" bIns="34267"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9" name="Shape 219"/>
          <p:cNvSpPr txBox="1">
            <a:spLocks noGrp="1"/>
          </p:cNvSpPr>
          <p:nvPr>
            <p:ph type="body" idx="1"/>
          </p:nvPr>
        </p:nvSpPr>
        <p:spPr>
          <a:xfrm>
            <a:off x="3887393" y="740570"/>
            <a:ext cx="4629300" cy="3655200"/>
          </a:xfrm>
          <a:prstGeom prst="rect">
            <a:avLst/>
          </a:prstGeom>
          <a:noFill/>
          <a:ln>
            <a:noFill/>
          </a:ln>
        </p:spPr>
        <p:txBody>
          <a:bodyPr spcFirstLastPara="1" wrap="square" lIns="68559" tIns="34267" rIns="68559" bIns="34267" anchor="t" anchorCtr="0"/>
          <a:lstStyle>
            <a:lvl1pPr marL="457097" marR="0" lvl="0" indent="-380914"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196" marR="0" lvl="1" indent="-361869"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292" marR="0" lvl="2"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390" marR="0" lvl="3"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5488" marR="0" lvl="4"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2586" marR="0" lvl="5"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199684" marR="0" lvl="6"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6780" marR="0" lvl="7"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3878" marR="0" lvl="8"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20" name="Shape 220"/>
          <p:cNvSpPr txBox="1">
            <a:spLocks noGrp="1"/>
          </p:cNvSpPr>
          <p:nvPr>
            <p:ph type="body" idx="2"/>
          </p:nvPr>
        </p:nvSpPr>
        <p:spPr>
          <a:xfrm>
            <a:off x="629841" y="1543050"/>
            <a:ext cx="2949000" cy="2858700"/>
          </a:xfrm>
          <a:prstGeom prst="rect">
            <a:avLst/>
          </a:prstGeom>
          <a:noFill/>
          <a:ln>
            <a:noFill/>
          </a:ln>
        </p:spPr>
        <p:txBody>
          <a:bodyPr spcFirstLastPara="1" wrap="square" lIns="68559" tIns="34267" rIns="68559" bIns="34267" anchor="t" anchorCtr="0"/>
          <a:lstStyle>
            <a:lvl1pPr marL="457097" marR="0" lvl="0" indent="-228549"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196" marR="0" lvl="1" indent="-228549"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292" marR="0" lvl="2" indent="-228549"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390" marR="0" lvl="3"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5488" marR="0" lvl="4"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2586" marR="0" lvl="5"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199684" marR="0" lvl="6"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6780" marR="0" lvl="7"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3878" marR="0" lvl="8"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21" name="Shape 221"/>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29841" y="342900"/>
            <a:ext cx="2949000" cy="1200300"/>
          </a:xfrm>
          <a:prstGeom prst="rect">
            <a:avLst/>
          </a:prstGeom>
          <a:noFill/>
          <a:ln>
            <a:noFill/>
          </a:ln>
        </p:spPr>
        <p:txBody>
          <a:bodyPr spcFirstLastPara="1" wrap="square" lIns="68559" tIns="34267" rIns="68559" bIns="34267" anchor="b" anchorCtr="0"/>
          <a:lstStyle>
            <a:lvl1pPr marR="0" lvl="0" algn="l" rtl="0">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6" name="Shape 226"/>
          <p:cNvSpPr>
            <a:spLocks noGrp="1"/>
          </p:cNvSpPr>
          <p:nvPr>
            <p:ph type="pic" idx="2"/>
          </p:nvPr>
        </p:nvSpPr>
        <p:spPr>
          <a:xfrm>
            <a:off x="3887393" y="740570"/>
            <a:ext cx="4629300" cy="3655200"/>
          </a:xfrm>
          <a:prstGeom prst="rect">
            <a:avLst/>
          </a:prstGeom>
          <a:noFill/>
          <a:ln>
            <a:noFill/>
          </a:ln>
        </p:spPr>
        <p:txBody>
          <a:bodyPr spcFirstLastPara="1" wrap="square" lIns="68559" tIns="34267" rIns="68559" bIns="34267"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27" name="Shape 227"/>
          <p:cNvSpPr txBox="1">
            <a:spLocks noGrp="1"/>
          </p:cNvSpPr>
          <p:nvPr>
            <p:ph type="body" idx="1"/>
          </p:nvPr>
        </p:nvSpPr>
        <p:spPr>
          <a:xfrm>
            <a:off x="629841" y="1543050"/>
            <a:ext cx="2949000" cy="2858700"/>
          </a:xfrm>
          <a:prstGeom prst="rect">
            <a:avLst/>
          </a:prstGeom>
          <a:noFill/>
          <a:ln>
            <a:noFill/>
          </a:ln>
        </p:spPr>
        <p:txBody>
          <a:bodyPr spcFirstLastPara="1" wrap="square" lIns="68559" tIns="34267" rIns="68559" bIns="34267" anchor="t" anchorCtr="0"/>
          <a:lstStyle>
            <a:lvl1pPr marL="457097" marR="0" lvl="0" indent="-228549"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196" marR="0" lvl="1" indent="-228549"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292" marR="0" lvl="2" indent="-228549"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390" marR="0" lvl="3"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5488" marR="0" lvl="4"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2586" marR="0" lvl="5"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199684" marR="0" lvl="6"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6780" marR="0" lvl="7"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3878" marR="0" lvl="8" indent="-228549"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28" name="Shape 228"/>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722313" y="3305178"/>
            <a:ext cx="7772400" cy="1021556"/>
          </a:xfrm>
          <a:prstGeom prst="rect">
            <a:avLst/>
          </a:prstGeom>
          <a:noFill/>
          <a:ln>
            <a:noFill/>
          </a:ln>
        </p:spPr>
        <p:txBody>
          <a:bodyPr spcFirstLastPara="1" wrap="square" lIns="81107" tIns="40540" rIns="81107" bIns="40540" anchor="t" anchorCtr="0"/>
          <a:lstStyle>
            <a:lvl1pPr marR="0" lvl="0" algn="l" rtl="0">
              <a:spcBef>
                <a:spcPts val="0"/>
              </a:spcBef>
              <a:spcAft>
                <a:spcPts val="0"/>
              </a:spcAft>
              <a:buSzPts val="1400"/>
              <a:buNone/>
              <a:defRPr sz="35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1"/>
          </p:nvPr>
        </p:nvSpPr>
        <p:spPr>
          <a:xfrm>
            <a:off x="722313" y="2180056"/>
            <a:ext cx="7772400" cy="1125140"/>
          </a:xfrm>
          <a:prstGeom prst="rect">
            <a:avLst/>
          </a:prstGeom>
          <a:noFill/>
          <a:ln>
            <a:noFill/>
          </a:ln>
        </p:spPr>
        <p:txBody>
          <a:bodyPr spcFirstLastPara="1" wrap="square" lIns="81107" tIns="40540" rIns="81107" bIns="40540" anchor="b" anchorCtr="0"/>
          <a:lstStyle>
            <a:lvl1pPr marL="457097" marR="0" lvl="0" indent="-228549"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196" marR="0" lvl="1" indent="-228549"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2pPr>
            <a:lvl3pPr marL="1371292" marR="0" lvl="2" indent="-228549"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390" marR="0" lvl="3"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4pPr>
            <a:lvl5pPr marL="2285488" marR="0" lvl="4"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5pPr>
            <a:lvl6pPr marL="2742586" marR="0" lvl="5"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6pPr>
            <a:lvl7pPr marL="3199684" marR="0" lvl="6"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7pPr>
            <a:lvl8pPr marL="3656780" marR="0" lvl="7"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8pPr>
            <a:lvl9pPr marL="4113878" marR="0" lvl="8" indent="-228549" algn="l" rtl="0">
              <a:spcBef>
                <a:spcPts val="260"/>
              </a:spcBef>
              <a:spcAft>
                <a:spcPts val="0"/>
              </a:spcAft>
              <a:buClr>
                <a:srgbClr val="888888"/>
              </a:buClr>
              <a:buSzPts val="1300"/>
              <a:buFont typeface="Arial"/>
              <a:buNone/>
              <a:defRPr sz="1300" b="0" i="0" u="none" strike="noStrike" cap="none">
                <a:solidFill>
                  <a:srgbClr val="888888"/>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3" name="Shape 233"/>
          <p:cNvSpPr txBox="1">
            <a:spLocks noGrp="1"/>
          </p:cNvSpPr>
          <p:nvPr>
            <p:ph type="body" idx="1"/>
          </p:nvPr>
        </p:nvSpPr>
        <p:spPr>
          <a:xfrm rot="5400000">
            <a:off x="2940300" y="-942431"/>
            <a:ext cx="3263400" cy="78867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34" name="Shape 234"/>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5" name="Shape 235"/>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rot="5400000">
            <a:off x="5350050" y="1467544"/>
            <a:ext cx="4359000" cy="19716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9" name="Shape 239"/>
          <p:cNvSpPr txBox="1">
            <a:spLocks noGrp="1"/>
          </p:cNvSpPr>
          <p:nvPr>
            <p:ph type="body" idx="1"/>
          </p:nvPr>
        </p:nvSpPr>
        <p:spPr>
          <a:xfrm rot="5400000">
            <a:off x="1349475" y="-447056"/>
            <a:ext cx="4359000" cy="5800800"/>
          </a:xfrm>
          <a:prstGeom prst="rect">
            <a:avLst/>
          </a:prstGeom>
          <a:noFill/>
          <a:ln>
            <a:noFill/>
          </a:ln>
        </p:spPr>
        <p:txBody>
          <a:bodyPr spcFirstLastPara="1" wrap="square" lIns="68559" tIns="34267" rIns="68559" bIns="34267" anchor="t" anchorCtr="0"/>
          <a:lstStyle>
            <a:lvl1pPr marL="457097" marR="0" lvl="0" indent="-361869"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23777"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390" marR="0" lvl="3"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40" name="Shape 240"/>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41" name="Shape 241"/>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42" name="Shape 242"/>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6" y="352550"/>
            <a:ext cx="1067477" cy="228621"/>
          </a:xfrm>
          <a:prstGeom prst="rect">
            <a:avLst/>
          </a:prstGeom>
        </p:spPr>
      </p:pic>
      <p:grpSp>
        <p:nvGrpSpPr>
          <p:cNvPr id="12" name="Group 11"/>
          <p:cNvGrpSpPr/>
          <p:nvPr userDrawn="1"/>
        </p:nvGrpSpPr>
        <p:grpSpPr>
          <a:xfrm>
            <a:off x="5142756" y="4499594"/>
            <a:ext cx="4204506" cy="549381"/>
            <a:chOff x="274638" y="4554931"/>
            <a:chExt cx="5718420" cy="747089"/>
          </a:xfrm>
        </p:grpSpPr>
        <p:sp>
          <p:nvSpPr>
            <p:cNvPr id="7" name="TextBox 6"/>
            <p:cNvSpPr txBox="1"/>
            <p:nvPr userDrawn="1"/>
          </p:nvSpPr>
          <p:spPr>
            <a:xfrm>
              <a:off x="274638" y="4554931"/>
              <a:ext cx="5718420" cy="747089"/>
            </a:xfrm>
            <a:prstGeom prst="rect">
              <a:avLst/>
            </a:prstGeom>
            <a:noFill/>
          </p:spPr>
          <p:txBody>
            <a:bodyPr wrap="none" lIns="182880" tIns="146304" rIns="182880" bIns="146304" rtlCol="0">
              <a:spAutoFit/>
            </a:bodyPr>
            <a:lstStyle/>
            <a:p>
              <a:pPr defTabSz="685598">
                <a:lnSpc>
                  <a:spcPct val="90000"/>
                </a:lnSpc>
                <a:spcAft>
                  <a:spcPts val="441"/>
                </a:spcAft>
                <a:buClrTx/>
                <a:buFontTx/>
                <a:buNone/>
              </a:pPr>
              <a:r>
                <a:rPr lang="en-US" sz="1800" kern="1200" dirty="0">
                  <a:gradFill>
                    <a:gsLst>
                      <a:gs pos="2917">
                        <a:srgbClr val="FFFFFF"/>
                      </a:gs>
                      <a:gs pos="30000">
                        <a:srgbClr val="FFFFFF"/>
                      </a:gs>
                    </a:gsLst>
                    <a:lin ang="5400000" scaled="0"/>
                  </a:gradFill>
                  <a:latin typeface="Segoe UI Semilight"/>
                  <a:ea typeface="+mn-ea"/>
                  <a:cs typeface="+mn-cs"/>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1" y="1375878"/>
            <a:ext cx="4547732" cy="781435"/>
          </a:xfrm>
          <a:prstGeom prst="rect">
            <a:avLst/>
          </a:prstGeom>
          <a:noFill/>
        </p:spPr>
        <p:txBody>
          <a:bodyPr wrap="non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21383" y="1375878"/>
            <a:ext cx="4706230" cy="781435"/>
          </a:xfrm>
        </p:spPr>
        <p:txBody>
          <a:bodyPr lIns="134423" tIns="107539" rIns="134423" bIns="107539"/>
          <a:lstStyle>
            <a:lvl1pPr marL="0" indent="0">
              <a:buNone/>
              <a:defRPr sz="40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151572" y="1949773"/>
            <a:ext cx="4246061" cy="781435"/>
          </a:xfrm>
          <a:prstGeom prst="rect">
            <a:avLst/>
          </a:prstGeom>
          <a:noFill/>
        </p:spPr>
        <p:txBody>
          <a:bodyPr wrap="square" lIns="134423" tIns="107539" rIns="134423" bIns="107539" rtlCol="0">
            <a:spAutoFit/>
          </a:bodyPr>
          <a:lstStyle/>
          <a:p>
            <a:pPr algn="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21383" y="1949773"/>
            <a:ext cx="4706230" cy="781435"/>
          </a:xfrm>
        </p:spPr>
        <p:txBody>
          <a:bodyPr lIns="134423" tIns="107539" rIns="134423" bIns="107539"/>
          <a:lstStyle>
            <a:lvl1pPr marL="0" indent="0">
              <a:buNone/>
              <a:defRPr sz="40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51572" y="2533520"/>
            <a:ext cx="4246061" cy="781435"/>
          </a:xfrm>
          <a:prstGeom prst="rect">
            <a:avLst/>
          </a:prstGeom>
          <a:noFill/>
        </p:spPr>
        <p:txBody>
          <a:bodyPr wrap="square" lIns="134423" tIns="107539" rIns="134423" bIns="107539" rtlCol="0">
            <a:spAutoFit/>
          </a:bodyPr>
          <a:lstStyle/>
          <a:p>
            <a:pPr algn="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21383" y="2533520"/>
            <a:ext cx="4706230" cy="781435"/>
          </a:xfrm>
        </p:spPr>
        <p:txBody>
          <a:bodyPr lIns="134423" tIns="107539" rIns="134423" bIns="107539"/>
          <a:lstStyle>
            <a:lvl1pPr marL="0" indent="0">
              <a:buNone/>
              <a:defRPr sz="40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6" y="3107416"/>
            <a:ext cx="4947481" cy="781435"/>
          </a:xfrm>
          <a:prstGeom prst="rect">
            <a:avLst/>
          </a:prstGeom>
          <a:noFill/>
        </p:spPr>
        <p:txBody>
          <a:bodyPr wrap="non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 keep transforming</a:t>
            </a:r>
          </a:p>
        </p:txBody>
      </p:sp>
    </p:spTree>
    <p:extLst>
      <p:ext uri="{BB962C8B-B14F-4D97-AF65-F5344CB8AC3E}">
        <p14:creationId xmlns:p14="http://schemas.microsoft.com/office/powerpoint/2010/main" val="99782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6" y="352550"/>
            <a:ext cx="1067477" cy="228621"/>
          </a:xfrm>
          <a:prstGeom prst="rect">
            <a:avLst/>
          </a:prstGeom>
        </p:spPr>
      </p:pic>
      <p:grpSp>
        <p:nvGrpSpPr>
          <p:cNvPr id="12" name="Group 11"/>
          <p:cNvGrpSpPr/>
          <p:nvPr userDrawn="1"/>
        </p:nvGrpSpPr>
        <p:grpSpPr>
          <a:xfrm>
            <a:off x="5142756" y="4499594"/>
            <a:ext cx="4204506" cy="549381"/>
            <a:chOff x="274638" y="4554931"/>
            <a:chExt cx="5718420" cy="747089"/>
          </a:xfrm>
        </p:grpSpPr>
        <p:sp>
          <p:nvSpPr>
            <p:cNvPr id="7" name="TextBox 6"/>
            <p:cNvSpPr txBox="1"/>
            <p:nvPr userDrawn="1"/>
          </p:nvSpPr>
          <p:spPr>
            <a:xfrm>
              <a:off x="274638" y="4554931"/>
              <a:ext cx="5718420" cy="747089"/>
            </a:xfrm>
            <a:prstGeom prst="rect">
              <a:avLst/>
            </a:prstGeom>
            <a:noFill/>
          </p:spPr>
          <p:txBody>
            <a:bodyPr wrap="none" lIns="182880" tIns="146304" rIns="182880" bIns="146304" rtlCol="0">
              <a:spAutoFit/>
            </a:bodyPr>
            <a:lstStyle/>
            <a:p>
              <a:pPr defTabSz="685598">
                <a:lnSpc>
                  <a:spcPct val="90000"/>
                </a:lnSpc>
                <a:spcAft>
                  <a:spcPts val="441"/>
                </a:spcAft>
                <a:buClrTx/>
                <a:buFontTx/>
                <a:buNone/>
              </a:pPr>
              <a:r>
                <a:rPr lang="en-US" sz="1800" kern="1200" dirty="0">
                  <a:gradFill>
                    <a:gsLst>
                      <a:gs pos="2917">
                        <a:srgbClr val="FFFFFF"/>
                      </a:gs>
                      <a:gs pos="30000">
                        <a:srgbClr val="FFFFFF"/>
                      </a:gs>
                    </a:gsLst>
                    <a:lin ang="5400000" scaled="0"/>
                  </a:gradFill>
                  <a:latin typeface="Segoe UI Semilight"/>
                  <a:ea typeface="+mn-ea"/>
                  <a:cs typeface="+mn-cs"/>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2" y="1375878"/>
            <a:ext cx="6315794" cy="781435"/>
          </a:xfrm>
          <a:prstGeom prst="rect">
            <a:avLst/>
          </a:prstGeom>
          <a:noFill/>
        </p:spPr>
        <p:txBody>
          <a:bodyPr wrap="non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3695467" y="1949773"/>
            <a:ext cx="4246061" cy="781435"/>
          </a:xfrm>
          <a:prstGeom prst="rect">
            <a:avLst/>
          </a:prstGeom>
          <a:noFill/>
        </p:spPr>
        <p:txBody>
          <a:bodyPr wrap="squar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3695467" y="2533520"/>
            <a:ext cx="4246061" cy="781435"/>
          </a:xfrm>
          <a:prstGeom prst="rect">
            <a:avLst/>
          </a:prstGeom>
          <a:noFill/>
        </p:spPr>
        <p:txBody>
          <a:bodyPr wrap="squar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6" y="3107416"/>
            <a:ext cx="4947481" cy="781435"/>
          </a:xfrm>
          <a:prstGeom prst="rect">
            <a:avLst/>
          </a:prstGeom>
          <a:noFill/>
        </p:spPr>
        <p:txBody>
          <a:bodyPr wrap="none" lIns="134423" tIns="107539" rIns="134423" bIns="107539" rtlCol="0">
            <a:spAutoFit/>
          </a:bodyPr>
          <a:lstStyle/>
          <a:p>
            <a:pPr defTabSz="685598">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 keep transforming</a:t>
            </a:r>
          </a:p>
        </p:txBody>
      </p:sp>
    </p:spTree>
    <p:extLst>
      <p:ext uri="{BB962C8B-B14F-4D97-AF65-F5344CB8AC3E}">
        <p14:creationId xmlns:p14="http://schemas.microsoft.com/office/powerpoint/2010/main" val="376155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07539" tIns="67212" rIns="107539" bIns="67212" anchor="t" anchorCtr="0"/>
          <a:lstStyle>
            <a:lvl1pPr>
              <a:defRPr sz="4000"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3"/>
            <a:ext cx="5378503" cy="1344245"/>
          </a:xfrm>
          <a:noFill/>
        </p:spPr>
        <p:txBody>
          <a:bodyPr lIns="120981" tIns="80654" rIns="120981" bIns="80654">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6" y="352550"/>
            <a:ext cx="1067477" cy="228621"/>
          </a:xfrm>
          <a:prstGeom prst="rect">
            <a:avLst/>
          </a:prstGeom>
        </p:spPr>
      </p:pic>
      <p:sp>
        <p:nvSpPr>
          <p:cNvPr id="7" name="Text Placeholder 16"/>
          <p:cNvSpPr>
            <a:spLocks noGrp="1"/>
          </p:cNvSpPr>
          <p:nvPr>
            <p:ph type="body" sz="quarter" idx="13" hasCustomPrompt="1"/>
          </p:nvPr>
        </p:nvSpPr>
        <p:spPr>
          <a:xfrm>
            <a:off x="6254758" y="216421"/>
            <a:ext cx="2689274" cy="428775"/>
          </a:xfrm>
        </p:spPr>
        <p:txBody>
          <a:bodyPr lIns="134423" tIns="107539" rIns="134423" bIns="107539"/>
          <a:lstStyle>
            <a:lvl1pPr marL="0" indent="0" algn="r">
              <a:buNone/>
              <a:defRPr sz="1500">
                <a:latin typeface="+mn-lt"/>
              </a:defRPr>
            </a:lvl1pPr>
            <a:lvl2pPr marL="252043" indent="0">
              <a:buNone/>
              <a:defRPr sz="1500"/>
            </a:lvl2pPr>
            <a:lvl3pPr marL="420073" indent="0">
              <a:buNone/>
              <a:defRPr sz="1500"/>
            </a:lvl3pPr>
            <a:lvl4pPr marL="588102" indent="0">
              <a:buNone/>
              <a:defRPr sz="1500"/>
            </a:lvl4pPr>
            <a:lvl5pPr marL="756131" indent="0">
              <a:buNone/>
              <a:defRPr sz="1500"/>
            </a:lvl5pPr>
          </a:lstStyle>
          <a:p>
            <a:pPr lvl="0"/>
            <a:r>
              <a:rPr lang="en-US" dirty="0"/>
              <a:t>Session Code</a:t>
            </a:r>
          </a:p>
        </p:txBody>
      </p:sp>
      <p:sp>
        <p:nvSpPr>
          <p:cNvPr id="8" name="Text Placeholder 16"/>
          <p:cNvSpPr>
            <a:spLocks noGrp="1"/>
          </p:cNvSpPr>
          <p:nvPr>
            <p:ph type="body" sz="quarter" idx="14" hasCustomPrompt="1"/>
          </p:nvPr>
        </p:nvSpPr>
        <p:spPr>
          <a:xfrm>
            <a:off x="201977" y="4494298"/>
            <a:ext cx="2689274" cy="428775"/>
          </a:xfrm>
        </p:spPr>
        <p:txBody>
          <a:bodyPr lIns="134423" tIns="107539" rIns="134423" bIns="107539" anchor="b"/>
          <a:lstStyle>
            <a:lvl1pPr marL="0" indent="0" algn="l">
              <a:buNone/>
              <a:defRPr sz="1500">
                <a:latin typeface="+mn-lt"/>
              </a:defRPr>
            </a:lvl1pPr>
            <a:lvl2pPr marL="252043" indent="0">
              <a:buNone/>
              <a:defRPr sz="1500"/>
            </a:lvl2pPr>
            <a:lvl3pPr marL="420073" indent="0">
              <a:buNone/>
              <a:defRPr sz="1500"/>
            </a:lvl3pPr>
            <a:lvl4pPr marL="588102" indent="0">
              <a:buNone/>
              <a:defRPr sz="1500"/>
            </a:lvl4pPr>
            <a:lvl5pPr marL="756131" indent="0">
              <a:buNone/>
              <a:defRPr sz="15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7495600" y="4635767"/>
            <a:ext cx="1308050" cy="153888"/>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buClrTx/>
              <a:buFontTx/>
              <a:buNone/>
            </a:pPr>
            <a:r>
              <a:rPr lang="en-US" sz="1000" spc="110"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694728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4"/>
            <a:ext cx="8741309" cy="1701806"/>
          </a:xfrm>
        </p:spPr>
        <p:txBody>
          <a:bodyPr>
            <a:spAutoFit/>
          </a:bodyPr>
          <a:lstStyle>
            <a:lvl1pPr marL="0" indent="0">
              <a:buNone/>
              <a:defRPr/>
            </a:lvl1pPr>
            <a:lvl2pPr marL="168029" indent="0">
              <a:buNone/>
              <a:defRPr/>
            </a:lvl2pPr>
            <a:lvl3pPr marL="336057" indent="0">
              <a:buNone/>
              <a:defRPr/>
            </a:lvl3pPr>
            <a:lvl4pPr marL="504087" indent="0">
              <a:buNone/>
              <a:defRPr/>
            </a:lvl4pPr>
            <a:lvl5pPr marL="67211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519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9" y="890735"/>
            <a:ext cx="8741309" cy="17018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50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0734"/>
            <a:ext cx="4033911" cy="1561768"/>
          </a:xfrm>
        </p:spPr>
        <p:txBody>
          <a:bodyPr wrap="square">
            <a:spAutoFit/>
          </a:bodyPr>
          <a:lstStyle>
            <a:lvl1pPr marL="0" indent="0">
              <a:spcBef>
                <a:spcPts val="900"/>
              </a:spcBef>
              <a:buClr>
                <a:schemeClr val="tx1"/>
              </a:buClr>
              <a:buFont typeface="Wingdings" panose="05000000000000000000" pitchFamily="2" charset="2"/>
              <a:buNone/>
              <a:defRPr sz="2200" b="0">
                <a:latin typeface="+mn-lt"/>
              </a:defRPr>
            </a:lvl1pPr>
            <a:lvl2pPr marL="187866" indent="0">
              <a:buFont typeface="Wingdings" panose="05000000000000000000" pitchFamily="2" charset="2"/>
              <a:buNone/>
              <a:defRPr sz="1800" b="0"/>
            </a:lvl2pPr>
            <a:lvl3pPr marL="331391" indent="0">
              <a:buFont typeface="Wingdings" panose="05000000000000000000" pitchFamily="2" charset="2"/>
              <a:buNone/>
              <a:tabLst/>
              <a:defRPr sz="1600" b="0"/>
            </a:lvl3pPr>
            <a:lvl4pPr marL="479582" indent="0">
              <a:buFont typeface="Wingdings" panose="05000000000000000000" pitchFamily="2" charset="2"/>
              <a:buNone/>
              <a:defRPr sz="1600" b="0"/>
            </a:lvl4pPr>
            <a:lvl5pPr marL="627776" indent="0">
              <a:buFont typeface="Wingdings" panose="05000000000000000000" pitchFamily="2" charset="2"/>
              <a:buNone/>
              <a:tabLst/>
              <a:defRPr sz="16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0735"/>
            <a:ext cx="4033911" cy="1820300"/>
          </a:xfrm>
        </p:spPr>
        <p:txBody>
          <a:bodyPr wrap="square">
            <a:spAutoFit/>
          </a:bodyPr>
          <a:lstStyle>
            <a:lvl1pPr marL="0" indent="0">
              <a:spcBef>
                <a:spcPts val="900"/>
              </a:spcBef>
              <a:buClr>
                <a:schemeClr val="tx1"/>
              </a:buClr>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1pPr>
            <a:lvl2pPr marL="187866" indent="0">
              <a:buFont typeface="Arial" panose="020B0604020202020204" pitchFamily="34" charset="0"/>
              <a:buNone/>
              <a:defRPr lang="en-US" sz="1800" b="0" kern="1200" spc="0" baseline="0" dirty="0">
                <a:gradFill>
                  <a:gsLst>
                    <a:gs pos="1250">
                      <a:schemeClr val="tx1"/>
                    </a:gs>
                    <a:gs pos="100000">
                      <a:schemeClr val="tx1"/>
                    </a:gs>
                  </a:gsLst>
                  <a:lin ang="5400000" scaled="0"/>
                </a:gradFill>
                <a:latin typeface="+mn-lt"/>
                <a:ea typeface="+mn-ea"/>
                <a:cs typeface="+mn-cs"/>
              </a:defRPr>
            </a:lvl2pPr>
            <a:lvl3pPr marL="331391" indent="0">
              <a:buFont typeface="Arial" panose="020B0604020202020204" pitchFamily="34" charset="0"/>
              <a:buNone/>
              <a:tabLst/>
              <a:defRPr lang="en-US" sz="1600" b="0" kern="1200" spc="0" baseline="0" dirty="0">
                <a:gradFill>
                  <a:gsLst>
                    <a:gs pos="1250">
                      <a:schemeClr val="tx1"/>
                    </a:gs>
                    <a:gs pos="100000">
                      <a:schemeClr val="tx1"/>
                    </a:gs>
                  </a:gsLst>
                  <a:lin ang="5400000" scaled="0"/>
                </a:gradFill>
                <a:latin typeface="+mn-lt"/>
                <a:ea typeface="+mn-ea"/>
                <a:cs typeface="+mn-cs"/>
              </a:defRPr>
            </a:lvl3pPr>
            <a:lvl4pPr marL="479582" indent="0">
              <a:buFont typeface="Arial" panose="020B0604020202020204" pitchFamily="34" charset="0"/>
              <a:buNone/>
              <a:defRPr lang="en-US" sz="1600" b="0" kern="1200" spc="0" baseline="0" dirty="0">
                <a:gradFill>
                  <a:gsLst>
                    <a:gs pos="1250">
                      <a:schemeClr val="tx1"/>
                    </a:gs>
                    <a:gs pos="100000">
                      <a:schemeClr val="tx1"/>
                    </a:gs>
                  </a:gsLst>
                  <a:lin ang="5400000" scaled="0"/>
                </a:gradFill>
                <a:latin typeface="+mn-lt"/>
                <a:ea typeface="+mn-ea"/>
                <a:cs typeface="+mn-cs"/>
              </a:defRPr>
            </a:lvl4pPr>
            <a:lvl5pPr marL="627776" indent="0">
              <a:buFont typeface="Arial" panose="020B0604020202020204" pitchFamily="34" charset="0"/>
              <a:buNone/>
              <a:tabLst/>
              <a:defRPr lang="en-US" sz="1600" b="0" kern="1200" spc="0" baseline="0" dirty="0">
                <a:gradFill>
                  <a:gsLst>
                    <a:gs pos="1250">
                      <a:schemeClr val="tx1"/>
                    </a:gs>
                    <a:gs pos="100000">
                      <a:schemeClr val="tx1"/>
                    </a:gs>
                  </a:gsLst>
                  <a:lin ang="5400000" scaled="0"/>
                </a:gradFill>
                <a:latin typeface="+mn-lt"/>
                <a:ea typeface="+mn-ea"/>
                <a:cs typeface="+mn-cs"/>
              </a:defRPr>
            </a:lvl5pPr>
          </a:lstStyle>
          <a:p>
            <a:pPr marL="378066" marR="0" lvl="0" indent="-378066" algn="l" defTabSz="685598" rtl="0" eaLnBrk="1" fontAlgn="auto" latinLnBrk="0" hangingPunct="1">
              <a:lnSpc>
                <a:spcPct val="90000"/>
              </a:lnSpc>
              <a:spcBef>
                <a:spcPts val="900"/>
              </a:spcBef>
              <a:spcAft>
                <a:spcPts val="0"/>
              </a:spcAft>
              <a:buClr>
                <a:schemeClr val="tx1"/>
              </a:buClr>
              <a:buSzPct val="90000"/>
              <a:tabLst/>
            </a:pPr>
            <a:r>
              <a:rPr lang="en-US"/>
              <a:t>Edit Master text styles</a:t>
            </a:r>
          </a:p>
          <a:p>
            <a:pPr marL="378066" marR="0" lvl="1" indent="-378066" algn="l" defTabSz="685598" rtl="0" eaLnBrk="1" fontAlgn="auto" latinLnBrk="0" hangingPunct="1">
              <a:lnSpc>
                <a:spcPct val="90000"/>
              </a:lnSpc>
              <a:spcBef>
                <a:spcPts val="900"/>
              </a:spcBef>
              <a:spcAft>
                <a:spcPts val="0"/>
              </a:spcAft>
              <a:buClr>
                <a:schemeClr val="tx1"/>
              </a:buClr>
              <a:buSzPct val="90000"/>
              <a:tabLst/>
            </a:pPr>
            <a:r>
              <a:rPr lang="en-US"/>
              <a:t>Second level</a:t>
            </a:r>
          </a:p>
          <a:p>
            <a:pPr marL="378066" marR="0" lvl="2" indent="-378066" algn="l" defTabSz="685598" rtl="0" eaLnBrk="1" fontAlgn="auto" latinLnBrk="0" hangingPunct="1">
              <a:lnSpc>
                <a:spcPct val="90000"/>
              </a:lnSpc>
              <a:spcBef>
                <a:spcPts val="900"/>
              </a:spcBef>
              <a:spcAft>
                <a:spcPts val="0"/>
              </a:spcAft>
              <a:buClr>
                <a:schemeClr val="tx1"/>
              </a:buClr>
              <a:buSzPct val="90000"/>
              <a:tabLst/>
            </a:pPr>
            <a:r>
              <a:rPr lang="en-US"/>
              <a:t>Third level</a:t>
            </a:r>
          </a:p>
          <a:p>
            <a:pPr marL="378066" marR="0" lvl="3" indent="-378066" algn="l" defTabSz="685598" rtl="0" eaLnBrk="1" fontAlgn="auto" latinLnBrk="0" hangingPunct="1">
              <a:lnSpc>
                <a:spcPct val="90000"/>
              </a:lnSpc>
              <a:spcBef>
                <a:spcPts val="900"/>
              </a:spcBef>
              <a:spcAft>
                <a:spcPts val="0"/>
              </a:spcAft>
              <a:buClr>
                <a:schemeClr val="tx1"/>
              </a:buClr>
              <a:buSzPct val="90000"/>
              <a:tabLst/>
            </a:pPr>
            <a:r>
              <a:rPr lang="en-US"/>
              <a:t>Fourth level</a:t>
            </a:r>
          </a:p>
          <a:p>
            <a:pPr marL="378066" marR="0" lvl="4" indent="-378066" algn="l" defTabSz="685598"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933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0734"/>
            <a:ext cx="4033911" cy="1561768"/>
          </a:xfrm>
        </p:spPr>
        <p:txBody>
          <a:bodyPr wrap="square">
            <a:spAutoFit/>
          </a:bodyPr>
          <a:lstStyle>
            <a:lvl1pPr marL="170363" indent="-170363">
              <a:spcBef>
                <a:spcPts val="900"/>
              </a:spcBef>
              <a:buClr>
                <a:schemeClr val="tx1"/>
              </a:buClr>
              <a:buFont typeface="Wingdings" panose="05000000000000000000" pitchFamily="2" charset="2"/>
              <a:buChar char=""/>
              <a:defRPr sz="2200" b="0">
                <a:latin typeface="+mn-lt"/>
              </a:defRPr>
            </a:lvl1pPr>
            <a:lvl2pPr marL="313888" indent="-126022">
              <a:buFont typeface="Wingdings" panose="05000000000000000000" pitchFamily="2" charset="2"/>
              <a:buChar char=""/>
              <a:defRPr sz="1800" b="0"/>
            </a:lvl2pPr>
            <a:lvl3pPr marL="470248" indent="-138859">
              <a:buFont typeface="Wingdings" panose="05000000000000000000" pitchFamily="2" charset="2"/>
              <a:buChar char=""/>
              <a:tabLst/>
              <a:defRPr sz="1600" b="0"/>
            </a:lvl3pPr>
            <a:lvl4pPr marL="609106" indent="-129523">
              <a:buFont typeface="Wingdings" panose="05000000000000000000" pitchFamily="2" charset="2"/>
              <a:buChar char=""/>
              <a:defRPr sz="1600" b="0"/>
            </a:lvl4pPr>
            <a:lvl5pPr marL="752631" indent="-124855">
              <a:buFont typeface="Wingdings" panose="05000000000000000000" pitchFamily="2" charset="2"/>
              <a:buChar char=""/>
              <a:tabLst/>
              <a:defRPr sz="16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0735"/>
            <a:ext cx="4033911" cy="1820300"/>
          </a:xfrm>
        </p:spPr>
        <p:txBody>
          <a:bodyPr wrap="square">
            <a:spAutoFit/>
          </a:bodyPr>
          <a:lstStyle>
            <a:lvl1pPr marL="211204" indent="-211204">
              <a:spcBef>
                <a:spcPts val="900"/>
              </a:spcBef>
              <a:buClr>
                <a:schemeClr val="tx1"/>
              </a:buClr>
              <a:buFont typeface="Arial" pitchFamily="34" charset="0"/>
              <a:buChar char="•"/>
              <a:defRPr lang="en-US" sz="2200" b="0" kern="1200" spc="0" baseline="0" dirty="0">
                <a:gradFill>
                  <a:gsLst>
                    <a:gs pos="1250">
                      <a:schemeClr val="tx1"/>
                    </a:gs>
                    <a:gs pos="100000">
                      <a:schemeClr val="tx1"/>
                    </a:gs>
                  </a:gsLst>
                  <a:lin ang="5400000" scaled="0"/>
                </a:gradFill>
                <a:latin typeface="+mn-lt"/>
                <a:ea typeface="+mn-ea"/>
                <a:cs typeface="+mn-cs"/>
              </a:defRPr>
            </a:lvl1pPr>
            <a:lvl2pPr marL="439908" indent="-252043">
              <a:defRPr lang="en-US" sz="1800" b="0" kern="1200" spc="0" baseline="0" dirty="0">
                <a:gradFill>
                  <a:gsLst>
                    <a:gs pos="1250">
                      <a:schemeClr val="tx1"/>
                    </a:gs>
                    <a:gs pos="100000">
                      <a:schemeClr val="tx1"/>
                    </a:gs>
                  </a:gsLst>
                  <a:lin ang="5400000" scaled="0"/>
                </a:gradFill>
                <a:latin typeface="+mn-lt"/>
                <a:ea typeface="+mn-ea"/>
                <a:cs typeface="+mn-cs"/>
              </a:defRPr>
            </a:lvl2pPr>
            <a:lvl3pPr marL="583435" indent="-252043">
              <a:tabLst/>
              <a:defRPr lang="en-US" sz="1600" b="0" kern="1200" spc="0" baseline="0" dirty="0">
                <a:gradFill>
                  <a:gsLst>
                    <a:gs pos="1250">
                      <a:schemeClr val="tx1"/>
                    </a:gs>
                    <a:gs pos="100000">
                      <a:schemeClr val="tx1"/>
                    </a:gs>
                  </a:gsLst>
                  <a:lin ang="5400000" scaled="0"/>
                </a:gradFill>
                <a:latin typeface="+mn-lt"/>
                <a:ea typeface="+mn-ea"/>
                <a:cs typeface="+mn-cs"/>
              </a:defRPr>
            </a:lvl3pPr>
            <a:lvl4pPr marL="731626" indent="-252043">
              <a:defRPr lang="en-US" sz="1600" b="0" kern="1200" spc="0" baseline="0" dirty="0">
                <a:gradFill>
                  <a:gsLst>
                    <a:gs pos="1250">
                      <a:schemeClr val="tx1"/>
                    </a:gs>
                    <a:gs pos="100000">
                      <a:schemeClr val="tx1"/>
                    </a:gs>
                  </a:gsLst>
                  <a:lin ang="5400000" scaled="0"/>
                </a:gradFill>
                <a:latin typeface="+mn-lt"/>
                <a:ea typeface="+mn-ea"/>
                <a:cs typeface="+mn-cs"/>
              </a:defRPr>
            </a:lvl4pPr>
            <a:lvl5pPr marL="879819" indent="-252043">
              <a:tabLst/>
              <a:defRPr lang="en-US" sz="1600" b="0" kern="1200" spc="0" baseline="0" dirty="0">
                <a:gradFill>
                  <a:gsLst>
                    <a:gs pos="1250">
                      <a:schemeClr val="tx1"/>
                    </a:gs>
                    <a:gs pos="100000">
                      <a:schemeClr val="tx1"/>
                    </a:gs>
                  </a:gsLst>
                  <a:lin ang="5400000" scaled="0"/>
                </a:gradFill>
                <a:latin typeface="+mn-lt"/>
                <a:ea typeface="+mn-ea"/>
                <a:cs typeface="+mn-cs"/>
              </a:defRPr>
            </a:lvl5pPr>
          </a:lstStyle>
          <a:p>
            <a:pPr marL="170363" marR="0" lvl="0" indent="-170363" algn="l" defTabSz="685598"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363" marR="0" lvl="1" indent="-170363" algn="l" defTabSz="685598"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363" marR="0" lvl="2" indent="-170363" algn="l" defTabSz="685598"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363" marR="0" lvl="3" indent="-170363" algn="l" defTabSz="685598"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363" marR="0" lvl="4" indent="-170363" algn="l" defTabSz="685598"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773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211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571500"/>
            <a:ext cx="8229600" cy="62865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body" idx="1"/>
          </p:nvPr>
        </p:nvSpPr>
        <p:spPr>
          <a:xfrm>
            <a:off x="457200" y="1257300"/>
            <a:ext cx="4038600" cy="3337322"/>
          </a:xfrm>
          <a:prstGeom prst="rect">
            <a:avLst/>
          </a:prstGeom>
          <a:noFill/>
          <a:ln>
            <a:noFill/>
          </a:ln>
        </p:spPr>
        <p:txBody>
          <a:bodyPr spcFirstLastPara="1" wrap="square" lIns="81107" tIns="40540" rIns="81107" bIns="40540" anchor="t" anchorCtr="0"/>
          <a:lstStyle>
            <a:lvl1pPr marL="457097" marR="0" lvl="0" indent="-387262"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1pPr>
            <a:lvl2pPr marL="914196" marR="0" lvl="1"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292" marR="0" lvl="2"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390" marR="0" lvl="3"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5488" marR="0" lvl="4"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2586" marR="0" lvl="5"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199684" marR="0" lvl="6"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6780" marR="0" lvl="7"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3878" marR="0" lvl="8"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4648200" y="1257300"/>
            <a:ext cx="4038600" cy="3337322"/>
          </a:xfrm>
          <a:prstGeom prst="rect">
            <a:avLst/>
          </a:prstGeom>
          <a:noFill/>
          <a:ln>
            <a:noFill/>
          </a:ln>
        </p:spPr>
        <p:txBody>
          <a:bodyPr spcFirstLastPara="1" wrap="square" lIns="81107" tIns="40540" rIns="81107" bIns="40540" anchor="t" anchorCtr="0"/>
          <a:lstStyle>
            <a:lvl1pPr marL="457097" marR="0" lvl="0" indent="-387262"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1pPr>
            <a:lvl2pPr marL="914196" marR="0" lvl="1"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292" marR="0" lvl="2"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390" marR="0" lvl="3"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5488" marR="0" lvl="4"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2586" marR="0" lvl="5"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199684" marR="0" lvl="6"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6780" marR="0" lvl="7"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3878" marR="0" lvl="8"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2"/>
            <a:ext cx="7394337" cy="883377"/>
          </a:xfrm>
          <a:noFill/>
        </p:spPr>
        <p:txBody>
          <a:bodyPr tIns="67212" bIns="67212" anchor="t" anchorCtr="0">
            <a:spAutoFit/>
          </a:bodyPr>
          <a:lstStyle>
            <a:lvl1pPr>
              <a:defRPr sz="53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9"/>
            <a:ext cx="7395505" cy="555733"/>
          </a:xfrm>
          <a:noFill/>
        </p:spPr>
        <p:txBody>
          <a:bodyPr lIns="134423" tIns="107539" rIns="134423" bIns="107539">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2760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42"/>
            <a:ext cx="7394337" cy="883377"/>
          </a:xfrm>
          <a:noFill/>
        </p:spPr>
        <p:txBody>
          <a:bodyPr tIns="67212" bIns="67212" anchor="t" anchorCtr="0">
            <a:spAutoFit/>
          </a:bodyPr>
          <a:lstStyle>
            <a:lvl1pPr>
              <a:defRPr lang="en-US" sz="5300"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5543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883377"/>
          </a:xfrm>
          <a:noFill/>
        </p:spPr>
        <p:txBody>
          <a:bodyPr tIns="67212" bIns="67212" anchor="t" anchorCtr="0">
            <a:spAutoFit/>
          </a:bodyPr>
          <a:lstStyle>
            <a:lvl1pPr>
              <a:defRPr sz="530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053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883377"/>
          </a:xfrm>
          <a:noFill/>
        </p:spPr>
        <p:txBody>
          <a:bodyPr tIns="67212" bIns="67212" anchor="t" anchorCtr="0">
            <a:spAutoFit/>
          </a:bodyPr>
          <a:lstStyle>
            <a:lvl1pPr>
              <a:defRPr sz="530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7912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14645"/>
            <a:ext cx="3596905" cy="1114210"/>
          </a:xfrm>
        </p:spPr>
        <p:txBody>
          <a:bodyPr wrap="square" anchor="ctr">
            <a:spAutoFit/>
          </a:bodyPr>
          <a:lstStyle>
            <a:lvl1pPr>
              <a:defRPr sz="35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5" y="2"/>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40327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178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8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411425" y="4923031"/>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19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765579" y="1718526"/>
            <a:ext cx="7687337" cy="757271"/>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85598">
                <a:buClrTx/>
                <a:buFontTx/>
                <a:buNone/>
              </a:pPr>
              <a:endParaRPr lang="en-US" sz="1300" kern="1200" dirty="0">
                <a:gradFill>
                  <a:gsLst>
                    <a:gs pos="0">
                      <a:srgbClr val="505050"/>
                    </a:gs>
                    <a:gs pos="100000">
                      <a:srgbClr val="505050"/>
                    </a:gs>
                  </a:gsLst>
                </a:gradFill>
                <a:latin typeface="Segoe UI Semilight"/>
                <a:ea typeface="+mn-ea"/>
                <a:cs typeface="+mn-cs"/>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85598">
                <a:buClrTx/>
                <a:buFontTx/>
                <a:buNone/>
              </a:pPr>
              <a:endParaRPr lang="en-US" sz="1300" kern="1200" dirty="0">
                <a:gradFill>
                  <a:gsLst>
                    <a:gs pos="0">
                      <a:srgbClr val="505050"/>
                    </a:gs>
                    <a:gs pos="100000">
                      <a:srgbClr val="505050"/>
                    </a:gs>
                  </a:gsLst>
                </a:gradFill>
                <a:latin typeface="Segoe UI Semilight"/>
                <a:ea typeface="+mn-ea"/>
                <a:cs typeface="+mn-cs"/>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85598">
                <a:buClrTx/>
                <a:buFontTx/>
                <a:buNone/>
              </a:pPr>
              <a:endParaRPr lang="en-US" sz="1300" kern="1200" dirty="0">
                <a:gradFill>
                  <a:gsLst>
                    <a:gs pos="0">
                      <a:srgbClr val="505050"/>
                    </a:gs>
                    <a:gs pos="100000">
                      <a:srgbClr val="505050"/>
                    </a:gs>
                  </a:gsLst>
                </a:gradFill>
                <a:latin typeface="Segoe UI Semilight"/>
                <a:ea typeface="+mn-ea"/>
                <a:cs typeface="+mn-cs"/>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685598">
                <a:buClrTx/>
                <a:buFontTx/>
                <a:buNone/>
              </a:pPr>
              <a:endParaRPr lang="en-US" sz="700" kern="1200" dirty="0">
                <a:gradFill>
                  <a:gsLst>
                    <a:gs pos="0">
                      <a:srgbClr val="505050"/>
                    </a:gs>
                    <a:gs pos="100000">
                      <a:srgbClr val="505050"/>
                    </a:gs>
                  </a:gsLst>
                </a:gradFill>
                <a:latin typeface="Segoe UI Semilight"/>
                <a:ea typeface="+mn-ea"/>
                <a:cs typeface="+mn-cs"/>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buClrTx/>
                <a:buFontTx/>
                <a:buNone/>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buClrTx/>
                <a:buFontTx/>
                <a:buNone/>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buClrTx/>
                <a:buFontTx/>
                <a:buNone/>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buClrTx/>
                <a:buFontTx/>
                <a:buNone/>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 name="TextBox 14"/>
          <p:cNvSpPr txBox="1"/>
          <p:nvPr userDrawn="1"/>
        </p:nvSpPr>
        <p:spPr>
          <a:xfrm>
            <a:off x="1159427" y="3697925"/>
            <a:ext cx="6825149" cy="1225403"/>
          </a:xfrm>
          <a:prstGeom prst="rect">
            <a:avLst/>
          </a:prstGeom>
          <a:noFill/>
        </p:spPr>
        <p:txBody>
          <a:bodyPr wrap="none" lIns="134423" tIns="107539" rIns="134423" bIns="107539" rtlCol="0" anchor="ctr">
            <a:spAutoFit/>
          </a:bodyPr>
          <a:lstStyle/>
          <a:p>
            <a:pPr algn="ctr" defTabSz="685598">
              <a:lnSpc>
                <a:spcPct val="90000"/>
              </a:lnSpc>
              <a:spcBef>
                <a:spcPts val="882"/>
              </a:spcBef>
              <a:spcAft>
                <a:spcPts val="441"/>
              </a:spcAft>
              <a:buClrTx/>
              <a:buFontTx/>
              <a:buNone/>
            </a:pPr>
            <a:r>
              <a:rPr lang="en-US" sz="1600" kern="1200" dirty="0">
                <a:gradFill>
                  <a:gsLst>
                    <a:gs pos="2917">
                      <a:srgbClr val="FFFFFF"/>
                    </a:gs>
                    <a:gs pos="30000">
                      <a:srgbClr val="FFFFFF"/>
                    </a:gs>
                  </a:gsLst>
                  <a:lin ang="5400000" scaled="0"/>
                </a:gradFill>
                <a:latin typeface="Segoe UI Semilight"/>
                <a:ea typeface="+mn-ea"/>
                <a:cs typeface="+mn-cs"/>
              </a:rPr>
              <a:t>Microsoft Ready content is </a:t>
            </a:r>
            <a:r>
              <a:rPr lang="en-US" sz="1600" kern="12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defTabSz="685598">
              <a:lnSpc>
                <a:spcPct val="90000"/>
              </a:lnSpc>
              <a:spcBef>
                <a:spcPts val="882"/>
              </a:spcBef>
              <a:spcAft>
                <a:spcPts val="441"/>
              </a:spcAft>
              <a:buClrTx/>
              <a:buFontTx/>
              <a:buNone/>
              <a:defRPr/>
            </a:pPr>
            <a:r>
              <a:rPr lang="en-US" sz="1600" kern="12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DO NOT </a:t>
            </a:r>
            <a:r>
              <a:rPr lang="en-US" sz="1600" kern="1200" dirty="0">
                <a:gradFill>
                  <a:gsLst>
                    <a:gs pos="2917">
                      <a:srgbClr val="FFFFFF"/>
                    </a:gs>
                    <a:gs pos="30000">
                      <a:srgbClr val="FFFFFF"/>
                    </a:gs>
                  </a:gsLst>
                  <a:lin ang="5400000" scaled="0"/>
                </a:gradFill>
                <a:latin typeface="Segoe UI Semilight"/>
                <a:ea typeface="+mn-ea"/>
                <a:cs typeface="+mn-cs"/>
              </a:rPr>
              <a:t>share this video with non-FTE personnel</a:t>
            </a:r>
            <a:endParaRPr lang="en-US" sz="1600" kern="12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endParaRPr>
          </a:p>
          <a:p>
            <a:pPr algn="ctr" defTabSz="685598">
              <a:lnSpc>
                <a:spcPct val="90000"/>
              </a:lnSpc>
              <a:spcBef>
                <a:spcPts val="882"/>
              </a:spcBef>
              <a:spcAft>
                <a:spcPts val="441"/>
              </a:spcAft>
              <a:buClrTx/>
              <a:buFontTx/>
              <a:buNone/>
            </a:pPr>
            <a:r>
              <a:rPr lang="en-US" sz="1600" kern="1200" dirty="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DO NOT </a:t>
            </a:r>
            <a:r>
              <a:rPr lang="en-US" sz="1600" kern="1200" dirty="0">
                <a:gradFill>
                  <a:gsLst>
                    <a:gs pos="2917">
                      <a:srgbClr val="FFFFFF"/>
                    </a:gs>
                    <a:gs pos="30000">
                      <a:srgbClr val="FFFFFF"/>
                    </a:gs>
                  </a:gsLst>
                  <a:lin ang="5400000" scaled="0"/>
                </a:gradFill>
                <a:latin typeface="Segoe UI Semilight"/>
                <a:ea typeface="+mn-ea"/>
                <a:cs typeface="+mn-cs"/>
              </a:rPr>
              <a:t>post Microsoft Ready content to any blogs or external websites</a:t>
            </a:r>
          </a:p>
        </p:txBody>
      </p:sp>
    </p:spTree>
    <p:extLst>
      <p:ext uri="{BB962C8B-B14F-4D97-AF65-F5344CB8AC3E}">
        <p14:creationId xmlns:p14="http://schemas.microsoft.com/office/powerpoint/2010/main" val="330862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algn="ctr" defTabSz="685400" fontAlgn="base">
              <a:spcBef>
                <a:spcPct val="0"/>
              </a:spcBef>
              <a:spcAft>
                <a:spcPct val="0"/>
              </a:spcAft>
              <a:buClrTx/>
              <a:buFontTx/>
              <a:buNone/>
            </a:pPr>
            <a:endParaRPr lang="en-US" sz="13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674106"/>
          </a:xfrm>
        </p:spPr>
        <p:txBody>
          <a:bodyPr/>
          <a:lstStyle>
            <a:lvl1pPr marL="0" indent="0">
              <a:buNone/>
              <a:defRPr sz="24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2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7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7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52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37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2" y="4574392"/>
            <a:ext cx="3361593" cy="348416"/>
          </a:xfrm>
          <a:prstGeom prst="rect">
            <a:avLst/>
          </a:prstGeom>
          <a:noFill/>
          <a:ln w="12700">
            <a:noFill/>
            <a:miter lim="800000"/>
            <a:headEnd type="none" w="sm" len="sm"/>
            <a:tailEnd type="none" w="sm" len="sm"/>
          </a:ln>
          <a:effectLst/>
        </p:spPr>
        <p:txBody>
          <a:bodyPr vert="horz" wrap="square" lIns="134423" tIns="134423" rIns="134423" bIns="134423" numCol="1" anchor="t" anchorCtr="0" compatLnSpc="1">
            <a:prstTxWarp prst="textNoShape">
              <a:avLst/>
            </a:prstTxWarp>
            <a:spAutoFit/>
          </a:bodyPr>
          <a:lstStyle/>
          <a:p>
            <a:pPr defTabSz="685266" eaLnBrk="0" hangingPunct="0">
              <a:buClrTx/>
              <a:buFontTx/>
              <a:buNone/>
            </a:pPr>
            <a:r>
              <a:rPr lang="en-US" sz="500" kern="1200" dirty="0">
                <a:gradFill>
                  <a:gsLst>
                    <a:gs pos="0">
                      <a:srgbClr val="FFFFFF"/>
                    </a:gs>
                    <a:gs pos="100000">
                      <a:srgbClr val="FFFFFF"/>
                    </a:gs>
                  </a:gsLst>
                  <a:lin ang="5400000" scaled="0"/>
                </a:gradFill>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6" y="352550"/>
            <a:ext cx="1067477" cy="228621"/>
          </a:xfrm>
          <a:prstGeom prst="rect">
            <a:avLst/>
          </a:prstGeom>
        </p:spPr>
      </p:pic>
    </p:spTree>
    <p:extLst>
      <p:ext uri="{BB962C8B-B14F-4D97-AF65-F5344CB8AC3E}">
        <p14:creationId xmlns:p14="http://schemas.microsoft.com/office/powerpoint/2010/main" val="110266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571500"/>
            <a:ext cx="8229600" cy="62865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1"/>
          </p:nvPr>
        </p:nvSpPr>
        <p:spPr>
          <a:xfrm>
            <a:off x="457200" y="1257347"/>
            <a:ext cx="4040188" cy="373856"/>
          </a:xfrm>
          <a:prstGeom prst="rect">
            <a:avLst/>
          </a:prstGeom>
          <a:noFill/>
          <a:ln>
            <a:noFill/>
          </a:ln>
        </p:spPr>
        <p:txBody>
          <a:bodyPr spcFirstLastPara="1" wrap="square" lIns="81107" tIns="40540" rIns="81107" bIns="40540" anchor="b" anchorCtr="0"/>
          <a:lstStyle>
            <a:lvl1pPr marL="457097" marR="0" lvl="0" indent="-228549" algn="l" rtl="0">
              <a:spcBef>
                <a:spcPts val="42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1pPr>
            <a:lvl2pPr marL="914196" marR="0" lvl="1" indent="-228549"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2pPr>
            <a:lvl3pPr marL="1371292" marR="0" lvl="2" indent="-228549"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3pPr>
            <a:lvl4pPr marL="1828390" marR="0" lvl="3"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4pPr>
            <a:lvl5pPr marL="2285488" marR="0" lvl="4"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5pPr>
            <a:lvl6pPr marL="2742586" marR="0" lvl="5"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6pPr>
            <a:lvl7pPr marL="3199684" marR="0" lvl="6"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7pPr>
            <a:lvl8pPr marL="3656780" marR="0" lvl="7"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8pPr>
            <a:lvl9pPr marL="4113878" marR="0" lvl="8"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457200" y="1631160"/>
            <a:ext cx="4040188" cy="2963466"/>
          </a:xfrm>
          <a:prstGeom prst="rect">
            <a:avLst/>
          </a:prstGeom>
          <a:noFill/>
          <a:ln>
            <a:noFill/>
          </a:ln>
        </p:spPr>
        <p:txBody>
          <a:bodyPr spcFirstLastPara="1" wrap="square" lIns="81107" tIns="40540" rIns="81107" bIns="40540" anchor="t" anchorCtr="0"/>
          <a:lstStyle>
            <a:lvl1pPr marL="457097" marR="0" lvl="0"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390" marR="0" lvl="3"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3"/>
          </p:nvPr>
        </p:nvSpPr>
        <p:spPr>
          <a:xfrm>
            <a:off x="4645033" y="1257299"/>
            <a:ext cx="4041775" cy="373857"/>
          </a:xfrm>
          <a:prstGeom prst="rect">
            <a:avLst/>
          </a:prstGeom>
          <a:noFill/>
          <a:ln>
            <a:noFill/>
          </a:ln>
        </p:spPr>
        <p:txBody>
          <a:bodyPr spcFirstLastPara="1" wrap="square" lIns="81107" tIns="40540" rIns="81107" bIns="40540" anchor="b" anchorCtr="0"/>
          <a:lstStyle>
            <a:lvl1pPr marL="457097" marR="0" lvl="0" indent="-228549" algn="l" rtl="0">
              <a:spcBef>
                <a:spcPts val="42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1pPr>
            <a:lvl2pPr marL="914196" marR="0" lvl="1" indent="-228549"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2pPr>
            <a:lvl3pPr marL="1371292" marR="0" lvl="2" indent="-228549"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3pPr>
            <a:lvl4pPr marL="1828390" marR="0" lvl="3"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4pPr>
            <a:lvl5pPr marL="2285488" marR="0" lvl="4"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5pPr>
            <a:lvl6pPr marL="2742586" marR="0" lvl="5"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6pPr>
            <a:lvl7pPr marL="3199684" marR="0" lvl="6"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7pPr>
            <a:lvl8pPr marL="3656780" marR="0" lvl="7"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8pPr>
            <a:lvl9pPr marL="4113878" marR="0" lvl="8" indent="-228549" algn="l" rtl="0">
              <a:spcBef>
                <a:spcPts val="280"/>
              </a:spcBef>
              <a:spcAft>
                <a:spcPts val="0"/>
              </a:spcAft>
              <a:buClr>
                <a:schemeClr val="dk1"/>
              </a:buClr>
              <a:buSzPts val="1400"/>
              <a:buFont typeface="Arial"/>
              <a:buNone/>
              <a:defRPr sz="1400" b="1"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4"/>
          </p:nvPr>
        </p:nvSpPr>
        <p:spPr>
          <a:xfrm>
            <a:off x="4645033" y="1631160"/>
            <a:ext cx="4041775" cy="2963466"/>
          </a:xfrm>
          <a:prstGeom prst="rect">
            <a:avLst/>
          </a:prstGeom>
          <a:noFill/>
          <a:ln>
            <a:noFill/>
          </a:ln>
        </p:spPr>
        <p:txBody>
          <a:bodyPr spcFirstLastPara="1" wrap="square" lIns="81107" tIns="40540" rIns="81107" bIns="40540" anchor="t" anchorCtr="0"/>
          <a:lstStyle>
            <a:lvl1pPr marL="457097" marR="0" lvl="0"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196" marR="0" lvl="1"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292" marR="0" lvl="2" indent="-330126"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390" marR="0" lvl="3"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5488" marR="0" lvl="4"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2586" marR="0" lvl="5"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199684" marR="0" lvl="6"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6780" marR="0" lvl="7"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3878" marR="0" lvl="8" indent="-317428" algn="l" rtl="0">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20044"/>
          </a:xfrm>
          <a:prstGeom prst="rect">
            <a:avLst/>
          </a:prstGeom>
        </p:spPr>
        <p:txBody>
          <a:bodyPr/>
          <a:lstStyle>
            <a:lvl1pPr marL="213537" indent="-213537">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73" indent="-20653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10" indent="-213537">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39" indent="-168029">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68" indent="-168029">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7"/>
            <a:ext cx="9144001" cy="464344"/>
          </a:xfrm>
          <a:prstGeom prst="rect">
            <a:avLst/>
          </a:prstGeom>
          <a:solidFill>
            <a:srgbClr val="FFFF99"/>
          </a:solidFill>
        </p:spPr>
        <p:txBody>
          <a:bodyPr wrap="square" lIns="114266" tIns="57134" rIns="114266" bIns="57134"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46525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7" y="352550"/>
            <a:ext cx="1067477" cy="228621"/>
          </a:xfrm>
          <a:prstGeom prst="rect">
            <a:avLst/>
          </a:prstGeom>
        </p:spPr>
      </p:pic>
      <p:grpSp>
        <p:nvGrpSpPr>
          <p:cNvPr id="12" name="Group 11"/>
          <p:cNvGrpSpPr/>
          <p:nvPr userDrawn="1"/>
        </p:nvGrpSpPr>
        <p:grpSpPr>
          <a:xfrm>
            <a:off x="5142758" y="4499591"/>
            <a:ext cx="4204239" cy="549381"/>
            <a:chOff x="274638" y="4554931"/>
            <a:chExt cx="5718057" cy="747091"/>
          </a:xfrm>
        </p:grpSpPr>
        <p:sp>
          <p:nvSpPr>
            <p:cNvPr id="7" name="TextBox 6"/>
            <p:cNvSpPr txBox="1"/>
            <p:nvPr userDrawn="1"/>
          </p:nvSpPr>
          <p:spPr>
            <a:xfrm>
              <a:off x="274638" y="4554931"/>
              <a:ext cx="5718057" cy="747091"/>
            </a:xfrm>
            <a:prstGeom prst="rect">
              <a:avLst/>
            </a:prstGeom>
            <a:noFill/>
          </p:spPr>
          <p:txBody>
            <a:bodyPr wrap="none" lIns="182880" tIns="146304" rIns="182880" bIns="146304" rtlCol="0">
              <a:spAutoFit/>
            </a:bodyPr>
            <a:lstStyle/>
            <a:p>
              <a:pPr defTabSz="685510">
                <a:lnSpc>
                  <a:spcPct val="90000"/>
                </a:lnSpc>
                <a:spcAft>
                  <a:spcPts val="441"/>
                </a:spcAft>
                <a:buClrTx/>
                <a:buFontTx/>
                <a:buNone/>
              </a:pPr>
              <a:r>
                <a:rPr lang="en-US" sz="1800" kern="1200" dirty="0">
                  <a:gradFill>
                    <a:gsLst>
                      <a:gs pos="2917">
                        <a:srgbClr val="FFFFFF"/>
                      </a:gs>
                      <a:gs pos="30000">
                        <a:srgbClr val="FFFFFF"/>
                      </a:gs>
                    </a:gsLst>
                    <a:lin ang="5400000" scaled="0"/>
                  </a:gradFill>
                  <a:latin typeface="Segoe UI Semilight"/>
                  <a:ea typeface="+mn-ea"/>
                  <a:cs typeface="+mn-cs"/>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2" y="1375879"/>
            <a:ext cx="4547698" cy="781407"/>
          </a:xfrm>
          <a:prstGeom prst="rect">
            <a:avLst/>
          </a:prstGeom>
          <a:noFill/>
        </p:spPr>
        <p:txBody>
          <a:bodyPr wrap="none" lIns="134406" tIns="107525" rIns="134406" bIns="107525" rtlCol="0">
            <a:spAutoFit/>
          </a:bodyPr>
          <a:lstStyle/>
          <a:p>
            <a:pPr defTabSz="685510">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35841" y="1375879"/>
            <a:ext cx="4706230" cy="781407"/>
          </a:xfrm>
        </p:spPr>
        <p:txBody>
          <a:bodyPr lIns="134406" tIns="107525" rIns="134406" bIns="107525"/>
          <a:lstStyle>
            <a:lvl1pPr marL="0" indent="0">
              <a:buNone/>
              <a:defRPr sz="40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166031" y="1949774"/>
            <a:ext cx="4246061" cy="781407"/>
          </a:xfrm>
          <a:prstGeom prst="rect">
            <a:avLst/>
          </a:prstGeom>
          <a:noFill/>
        </p:spPr>
        <p:txBody>
          <a:bodyPr wrap="square" lIns="134406" tIns="107525" rIns="134406" bIns="107525" rtlCol="0">
            <a:spAutoFit/>
          </a:bodyPr>
          <a:lstStyle/>
          <a:p>
            <a:pPr algn="r" defTabSz="685510">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35841" y="1949774"/>
            <a:ext cx="4706230" cy="781407"/>
          </a:xfrm>
        </p:spPr>
        <p:txBody>
          <a:bodyPr lIns="134406" tIns="107525" rIns="134406" bIns="107525"/>
          <a:lstStyle>
            <a:lvl1pPr marL="0" indent="0">
              <a:buNone/>
              <a:defRPr sz="40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66031" y="2533521"/>
            <a:ext cx="4246061" cy="781407"/>
          </a:xfrm>
          <a:prstGeom prst="rect">
            <a:avLst/>
          </a:prstGeom>
          <a:noFill/>
        </p:spPr>
        <p:txBody>
          <a:bodyPr wrap="square" lIns="134406" tIns="107525" rIns="134406" bIns="107525" rtlCol="0">
            <a:spAutoFit/>
          </a:bodyPr>
          <a:lstStyle/>
          <a:p>
            <a:pPr algn="r" defTabSz="685510">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35841" y="2533521"/>
            <a:ext cx="4706230" cy="781407"/>
          </a:xfrm>
        </p:spPr>
        <p:txBody>
          <a:bodyPr lIns="134406" tIns="107525" rIns="134406" bIns="107525"/>
          <a:lstStyle>
            <a:lvl1pPr marL="0" indent="0">
              <a:buNone/>
              <a:defRPr sz="40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731611" y="3107417"/>
            <a:ext cx="4947447" cy="781407"/>
          </a:xfrm>
          <a:prstGeom prst="rect">
            <a:avLst/>
          </a:prstGeom>
          <a:noFill/>
        </p:spPr>
        <p:txBody>
          <a:bodyPr wrap="none" lIns="134406" tIns="107525" rIns="134406" bIns="107525" rtlCol="0">
            <a:spAutoFit/>
          </a:bodyPr>
          <a:lstStyle/>
          <a:p>
            <a:pPr defTabSz="685510">
              <a:lnSpc>
                <a:spcPct val="90000"/>
              </a:lnSpc>
              <a:spcAft>
                <a:spcPts val="441"/>
              </a:spcAft>
              <a:buClrTx/>
              <a:buFontTx/>
              <a:buNone/>
            </a:pPr>
            <a:r>
              <a:rPr lang="en-US" sz="4000" kern="1200" dirty="0">
                <a:gradFill>
                  <a:gsLst>
                    <a:gs pos="2917">
                      <a:srgbClr val="FFFFFF"/>
                    </a:gs>
                    <a:gs pos="30000">
                      <a:srgbClr val="FFFFFF"/>
                    </a:gs>
                  </a:gsLst>
                  <a:lin ang="5400000" scaled="0"/>
                </a:gradFill>
                <a:latin typeface="Segoe UI Light"/>
                <a:ea typeface="+mn-ea"/>
                <a:cs typeface="+mn-cs"/>
              </a:rPr>
              <a:t>to keep transforming</a:t>
            </a:r>
          </a:p>
        </p:txBody>
      </p:sp>
    </p:spTree>
    <p:extLst>
      <p:ext uri="{BB962C8B-B14F-4D97-AF65-F5344CB8AC3E}">
        <p14:creationId xmlns:p14="http://schemas.microsoft.com/office/powerpoint/2010/main" val="129648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07525" tIns="67204" rIns="107525" bIns="67204" anchor="t" anchorCtr="0"/>
          <a:lstStyle>
            <a:lvl1pPr>
              <a:defRPr sz="4000"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4"/>
            <a:ext cx="5378503" cy="1344245"/>
          </a:xfrm>
          <a:noFill/>
        </p:spPr>
        <p:txBody>
          <a:bodyPr lIns="120966" tIns="80644" rIns="120966" bIns="80644">
            <a:noAutofit/>
          </a:bodyPr>
          <a:lstStyle>
            <a:lvl1pPr marL="0" indent="0">
              <a:spcBef>
                <a:spcPts val="0"/>
              </a:spcBef>
              <a:buNone/>
              <a:defRPr sz="24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7" y="352550"/>
            <a:ext cx="1067477" cy="228621"/>
          </a:xfrm>
          <a:prstGeom prst="rect">
            <a:avLst/>
          </a:prstGeom>
        </p:spPr>
      </p:pic>
      <p:sp>
        <p:nvSpPr>
          <p:cNvPr id="7" name="Text Placeholder 16"/>
          <p:cNvSpPr>
            <a:spLocks noGrp="1"/>
          </p:cNvSpPr>
          <p:nvPr>
            <p:ph type="body" sz="quarter" idx="13" hasCustomPrompt="1"/>
          </p:nvPr>
        </p:nvSpPr>
        <p:spPr>
          <a:xfrm>
            <a:off x="6254758" y="216421"/>
            <a:ext cx="2689274" cy="428746"/>
          </a:xfrm>
        </p:spPr>
        <p:txBody>
          <a:bodyPr lIns="134406" tIns="107525" rIns="134406" bIns="107525"/>
          <a:lstStyle>
            <a:lvl1pPr marL="0" indent="0" algn="r">
              <a:buNone/>
              <a:defRPr sz="1500">
                <a:latin typeface="+mn-lt"/>
              </a:defRPr>
            </a:lvl1pPr>
            <a:lvl2pPr marL="252011" indent="0">
              <a:buNone/>
              <a:defRPr sz="1500"/>
            </a:lvl2pPr>
            <a:lvl3pPr marL="420019" indent="0">
              <a:buNone/>
              <a:defRPr sz="1500"/>
            </a:lvl3pPr>
            <a:lvl4pPr marL="588027" indent="0">
              <a:buNone/>
              <a:defRPr sz="1500"/>
            </a:lvl4pPr>
            <a:lvl5pPr marL="756034" indent="0">
              <a:buNone/>
              <a:defRPr sz="1500"/>
            </a:lvl5pPr>
          </a:lstStyle>
          <a:p>
            <a:pPr lvl="0"/>
            <a:r>
              <a:rPr lang="en-US" dirty="0"/>
              <a:t>Session Code</a:t>
            </a:r>
          </a:p>
        </p:txBody>
      </p:sp>
      <p:sp>
        <p:nvSpPr>
          <p:cNvPr id="8" name="Text Placeholder 16"/>
          <p:cNvSpPr>
            <a:spLocks noGrp="1"/>
          </p:cNvSpPr>
          <p:nvPr>
            <p:ph type="body" sz="quarter" idx="14" hasCustomPrompt="1"/>
          </p:nvPr>
        </p:nvSpPr>
        <p:spPr>
          <a:xfrm>
            <a:off x="201977" y="4494326"/>
            <a:ext cx="2689274" cy="428746"/>
          </a:xfrm>
        </p:spPr>
        <p:txBody>
          <a:bodyPr lIns="134406" tIns="107525" rIns="134406" bIns="107525" anchor="b"/>
          <a:lstStyle>
            <a:lvl1pPr marL="0" indent="0" algn="l">
              <a:buNone/>
              <a:defRPr sz="1500">
                <a:latin typeface="+mn-lt"/>
              </a:defRPr>
            </a:lvl1pPr>
            <a:lvl2pPr marL="252011" indent="0">
              <a:buNone/>
              <a:defRPr sz="1500"/>
            </a:lvl2pPr>
            <a:lvl3pPr marL="420019" indent="0">
              <a:buNone/>
              <a:defRPr sz="1500"/>
            </a:lvl3pPr>
            <a:lvl4pPr marL="588027" indent="0">
              <a:buNone/>
              <a:defRPr sz="1500"/>
            </a:lvl4pPr>
            <a:lvl5pPr marL="756034" indent="0">
              <a:buNone/>
              <a:defRPr sz="1500"/>
            </a:lvl5pPr>
          </a:lstStyle>
          <a:p>
            <a:pPr lvl="0"/>
            <a:r>
              <a:rPr lang="en-US" dirty="0"/>
              <a:t>Yammer hashtag</a:t>
            </a:r>
          </a:p>
        </p:txBody>
      </p:sp>
    </p:spTree>
    <p:extLst>
      <p:ext uri="{BB962C8B-B14F-4D97-AF65-F5344CB8AC3E}">
        <p14:creationId xmlns:p14="http://schemas.microsoft.com/office/powerpoint/2010/main" val="153790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8741309" cy="1701790"/>
          </a:xfrm>
        </p:spPr>
        <p:txBody>
          <a:bodyPr>
            <a:spAutoFit/>
          </a:bodyPr>
          <a:lstStyle>
            <a:lvl1pPr marL="0" indent="0">
              <a:buNone/>
              <a:defRPr/>
            </a:lvl1pPr>
            <a:lvl2pPr marL="168007" indent="0">
              <a:buNone/>
              <a:defRPr/>
            </a:lvl2pPr>
            <a:lvl3pPr marL="336016" indent="0">
              <a:buNone/>
              <a:defRPr/>
            </a:lvl3pPr>
            <a:lvl4pPr marL="504023" indent="0">
              <a:buNone/>
              <a:defRPr/>
            </a:lvl4pPr>
            <a:lvl5pPr marL="67202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743980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80" y="890735"/>
            <a:ext cx="8741309" cy="170179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76372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3" y="890734"/>
            <a:ext cx="4033911" cy="1586551"/>
          </a:xfrm>
        </p:spPr>
        <p:txBody>
          <a:bodyPr wrap="square">
            <a:spAutoFit/>
          </a:bodyPr>
          <a:lstStyle>
            <a:lvl1pPr marL="0" indent="0">
              <a:spcBef>
                <a:spcPts val="900"/>
              </a:spcBef>
              <a:buClr>
                <a:schemeClr val="tx1"/>
              </a:buClr>
              <a:buFont typeface="Wingdings" panose="05000000000000000000" pitchFamily="2" charset="2"/>
              <a:buNone/>
              <a:defRPr sz="2200" b="0">
                <a:latin typeface="+mn-lt"/>
              </a:defRPr>
            </a:lvl1pPr>
            <a:lvl2pPr marL="187842" indent="0">
              <a:buFont typeface="Wingdings" panose="05000000000000000000" pitchFamily="2" charset="2"/>
              <a:buNone/>
              <a:defRPr sz="1800" b="0"/>
            </a:lvl2pPr>
            <a:lvl3pPr marL="331348" indent="0">
              <a:buFont typeface="Wingdings" panose="05000000000000000000" pitchFamily="2" charset="2"/>
              <a:buNone/>
              <a:tabLst/>
              <a:defRPr sz="1600" b="0"/>
            </a:lvl3pPr>
            <a:lvl4pPr marL="479521" indent="0">
              <a:buFont typeface="Wingdings" panose="05000000000000000000" pitchFamily="2" charset="2"/>
              <a:buNone/>
              <a:defRPr sz="1600" b="0"/>
            </a:lvl4pPr>
            <a:lvl5pPr marL="627696" indent="0">
              <a:buFont typeface="Wingdings" panose="05000000000000000000" pitchFamily="2" charset="2"/>
              <a:buNone/>
              <a:tabLst/>
              <a:defRPr sz="16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4" y="890735"/>
            <a:ext cx="4033911" cy="1561655"/>
          </a:xfrm>
        </p:spPr>
        <p:txBody>
          <a:bodyPr wrap="square">
            <a:spAutoFit/>
          </a:bodyPr>
          <a:lstStyle>
            <a:lvl1pPr marL="0" indent="0">
              <a:spcBef>
                <a:spcPts val="900"/>
              </a:spcBef>
              <a:buClr>
                <a:schemeClr val="tx1"/>
              </a:buClr>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1pPr>
            <a:lvl2pPr marL="187842" indent="0">
              <a:buFont typeface="Arial" panose="020B0604020202020204" pitchFamily="34" charset="0"/>
              <a:buNone/>
              <a:defRPr lang="en-US" sz="1800" b="0" kern="1200" spc="0" baseline="0" dirty="0">
                <a:gradFill>
                  <a:gsLst>
                    <a:gs pos="1250">
                      <a:schemeClr val="tx1"/>
                    </a:gs>
                    <a:gs pos="100000">
                      <a:schemeClr val="tx1"/>
                    </a:gs>
                  </a:gsLst>
                  <a:lin ang="5400000" scaled="0"/>
                </a:gradFill>
                <a:latin typeface="+mn-lt"/>
                <a:ea typeface="+mn-ea"/>
                <a:cs typeface="+mn-cs"/>
              </a:defRPr>
            </a:lvl2pPr>
            <a:lvl3pPr marL="331348" indent="0">
              <a:buFont typeface="Arial" panose="020B0604020202020204" pitchFamily="34" charset="0"/>
              <a:buNone/>
              <a:tabLst/>
              <a:defRPr lang="en-US" sz="1600" b="0" kern="1200" spc="0" baseline="0" dirty="0">
                <a:gradFill>
                  <a:gsLst>
                    <a:gs pos="1250">
                      <a:schemeClr val="tx1"/>
                    </a:gs>
                    <a:gs pos="100000">
                      <a:schemeClr val="tx1"/>
                    </a:gs>
                  </a:gsLst>
                  <a:lin ang="5400000" scaled="0"/>
                </a:gradFill>
                <a:latin typeface="+mn-lt"/>
                <a:ea typeface="+mn-ea"/>
                <a:cs typeface="+mn-cs"/>
              </a:defRPr>
            </a:lvl3pPr>
            <a:lvl4pPr marL="479521" indent="0">
              <a:buFont typeface="Arial" panose="020B0604020202020204" pitchFamily="34" charset="0"/>
              <a:buNone/>
              <a:defRPr lang="en-US" sz="1600" b="0" kern="1200" spc="0" baseline="0" dirty="0">
                <a:gradFill>
                  <a:gsLst>
                    <a:gs pos="1250">
                      <a:schemeClr val="tx1"/>
                    </a:gs>
                    <a:gs pos="100000">
                      <a:schemeClr val="tx1"/>
                    </a:gs>
                  </a:gsLst>
                  <a:lin ang="5400000" scaled="0"/>
                </a:gradFill>
                <a:latin typeface="+mn-lt"/>
                <a:ea typeface="+mn-ea"/>
                <a:cs typeface="+mn-cs"/>
              </a:defRPr>
            </a:lvl4pPr>
            <a:lvl5pPr marL="627696" indent="0">
              <a:buFont typeface="Arial" panose="020B0604020202020204" pitchFamily="34" charset="0"/>
              <a:buNone/>
              <a:tabLst/>
              <a:defRPr lang="en-US" sz="1600" b="0" kern="1200" spc="0" baseline="0" dirty="0">
                <a:gradFill>
                  <a:gsLst>
                    <a:gs pos="1250">
                      <a:schemeClr val="tx1"/>
                    </a:gs>
                    <a:gs pos="100000">
                      <a:schemeClr val="tx1"/>
                    </a:gs>
                  </a:gsLst>
                  <a:lin ang="5400000" scaled="0"/>
                </a:gradFill>
                <a:latin typeface="+mn-lt"/>
                <a:ea typeface="+mn-ea"/>
                <a:cs typeface="+mn-cs"/>
              </a:defRPr>
            </a:lvl5pPr>
          </a:lstStyle>
          <a:p>
            <a:pPr marL="378018" marR="0" lvl="0" indent="-378018" algn="l" defTabSz="685510"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3858" marR="0" lvl="1" indent="-336016" algn="l" defTabSz="685510" rtl="0" eaLnBrk="1" fontAlgn="auto" latinLnBrk="0" hangingPunct="1">
              <a:lnSpc>
                <a:spcPct val="90000"/>
              </a:lnSpc>
              <a:spcBef>
                <a:spcPct val="20000"/>
              </a:spcBef>
              <a:spcAft>
                <a:spcPts val="0"/>
              </a:spcAft>
              <a:buClrTx/>
              <a:buSzPct val="90000"/>
              <a:tabLst/>
            </a:pPr>
            <a:r>
              <a:rPr lang="en-US" dirty="0"/>
              <a:t>Second level</a:t>
            </a:r>
          </a:p>
          <a:p>
            <a:pPr marL="667362" marR="0" lvl="2" indent="-336016" algn="l" defTabSz="685510" rtl="0" eaLnBrk="1" fontAlgn="auto" latinLnBrk="0" hangingPunct="1">
              <a:lnSpc>
                <a:spcPct val="90000"/>
              </a:lnSpc>
              <a:spcBef>
                <a:spcPct val="20000"/>
              </a:spcBef>
              <a:spcAft>
                <a:spcPts val="0"/>
              </a:spcAft>
              <a:buClrTx/>
              <a:buSzPct val="90000"/>
              <a:tabLst/>
            </a:pPr>
            <a:r>
              <a:rPr lang="en-US" dirty="0"/>
              <a:t>Third level</a:t>
            </a:r>
          </a:p>
          <a:p>
            <a:pPr marL="815537" marR="0" lvl="3" indent="-336016" algn="l" defTabSz="685510" rtl="0" eaLnBrk="1" fontAlgn="auto" latinLnBrk="0" hangingPunct="1">
              <a:lnSpc>
                <a:spcPct val="90000"/>
              </a:lnSpc>
              <a:spcBef>
                <a:spcPct val="20000"/>
              </a:spcBef>
              <a:spcAft>
                <a:spcPts val="0"/>
              </a:spcAft>
              <a:buClrTx/>
              <a:buSzPct val="90000"/>
              <a:tabLst/>
            </a:pPr>
            <a:r>
              <a:rPr lang="en-US" dirty="0"/>
              <a:t>Fourth level</a:t>
            </a:r>
          </a:p>
          <a:p>
            <a:pPr marL="963710" marR="0" lvl="4" indent="-336016" algn="l" defTabSz="685510"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02578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3" y="890734"/>
            <a:ext cx="4033911" cy="1866451"/>
          </a:xfrm>
        </p:spPr>
        <p:txBody>
          <a:bodyPr wrap="square">
            <a:spAutoFit/>
          </a:bodyPr>
          <a:lstStyle>
            <a:lvl1pPr marL="170341" indent="-170341">
              <a:spcBef>
                <a:spcPts val="900"/>
              </a:spcBef>
              <a:buClr>
                <a:schemeClr val="tx1"/>
              </a:buClr>
              <a:buFont typeface="Wingdings" panose="05000000000000000000" pitchFamily="2" charset="2"/>
              <a:buChar char=""/>
              <a:defRPr sz="2200" b="0">
                <a:latin typeface="+mn-lt"/>
              </a:defRPr>
            </a:lvl1pPr>
            <a:lvl2pPr marL="313847" indent="-126006">
              <a:buFont typeface="Wingdings" panose="05000000000000000000" pitchFamily="2" charset="2"/>
              <a:buChar char=""/>
              <a:defRPr sz="1800" b="0"/>
            </a:lvl2pPr>
            <a:lvl3pPr marL="470187" indent="-138839">
              <a:buFont typeface="Wingdings" panose="05000000000000000000" pitchFamily="2" charset="2"/>
              <a:buChar char=""/>
              <a:tabLst/>
              <a:defRPr sz="1600" b="0"/>
            </a:lvl3pPr>
            <a:lvl4pPr marL="609028" indent="-129507">
              <a:buFont typeface="Wingdings" panose="05000000000000000000" pitchFamily="2" charset="2"/>
              <a:buChar char=""/>
              <a:defRPr sz="1600" b="0"/>
            </a:lvl4pPr>
            <a:lvl5pPr marL="752534" indent="-124839">
              <a:buFont typeface="Wingdings" panose="05000000000000000000" pitchFamily="2" charset="2"/>
              <a:buChar char=""/>
              <a:tabLst/>
              <a:defRPr sz="16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4" y="890734"/>
            <a:ext cx="4033911" cy="1866451"/>
          </a:xfrm>
        </p:spPr>
        <p:txBody>
          <a:bodyPr wrap="square">
            <a:spAutoFit/>
          </a:bodyPr>
          <a:lstStyle>
            <a:lvl1pPr marL="211177" indent="-211177">
              <a:spcBef>
                <a:spcPts val="900"/>
              </a:spcBef>
              <a:buClr>
                <a:schemeClr val="tx1"/>
              </a:buClr>
              <a:buFont typeface="Arial" pitchFamily="34" charset="0"/>
              <a:buChar char="•"/>
              <a:defRPr lang="en-US" sz="2200" b="0" kern="1200" spc="0" baseline="0" dirty="0">
                <a:gradFill>
                  <a:gsLst>
                    <a:gs pos="1250">
                      <a:schemeClr val="tx1"/>
                    </a:gs>
                    <a:gs pos="100000">
                      <a:schemeClr val="tx1"/>
                    </a:gs>
                  </a:gsLst>
                  <a:lin ang="5400000" scaled="0"/>
                </a:gradFill>
                <a:latin typeface="+mn-lt"/>
                <a:ea typeface="+mn-ea"/>
                <a:cs typeface="+mn-cs"/>
              </a:defRPr>
            </a:lvl1pPr>
            <a:lvl2pPr marL="439854" indent="-252011">
              <a:defRPr lang="en-US" sz="1800" b="0" kern="1200" spc="0" baseline="0" dirty="0">
                <a:gradFill>
                  <a:gsLst>
                    <a:gs pos="1250">
                      <a:schemeClr val="tx1"/>
                    </a:gs>
                    <a:gs pos="100000">
                      <a:schemeClr val="tx1"/>
                    </a:gs>
                  </a:gsLst>
                  <a:lin ang="5400000" scaled="0"/>
                </a:gradFill>
                <a:latin typeface="+mn-lt"/>
                <a:ea typeface="+mn-ea"/>
                <a:cs typeface="+mn-cs"/>
              </a:defRPr>
            </a:lvl2pPr>
            <a:lvl3pPr marL="583359" indent="-252011">
              <a:tabLst/>
              <a:defRPr lang="en-US" sz="1600" b="0" kern="1200" spc="0" baseline="0" dirty="0">
                <a:gradFill>
                  <a:gsLst>
                    <a:gs pos="1250">
                      <a:schemeClr val="tx1"/>
                    </a:gs>
                    <a:gs pos="100000">
                      <a:schemeClr val="tx1"/>
                    </a:gs>
                  </a:gsLst>
                  <a:lin ang="5400000" scaled="0"/>
                </a:gradFill>
                <a:latin typeface="+mn-lt"/>
                <a:ea typeface="+mn-ea"/>
                <a:cs typeface="+mn-cs"/>
              </a:defRPr>
            </a:lvl3pPr>
            <a:lvl4pPr marL="731532" indent="-252011">
              <a:defRPr lang="en-US" sz="1600" b="0" kern="1200" spc="0" baseline="0" dirty="0">
                <a:gradFill>
                  <a:gsLst>
                    <a:gs pos="1250">
                      <a:schemeClr val="tx1"/>
                    </a:gs>
                    <a:gs pos="100000">
                      <a:schemeClr val="tx1"/>
                    </a:gs>
                  </a:gsLst>
                  <a:lin ang="5400000" scaled="0"/>
                </a:gradFill>
                <a:latin typeface="+mn-lt"/>
                <a:ea typeface="+mn-ea"/>
                <a:cs typeface="+mn-cs"/>
              </a:defRPr>
            </a:lvl4pPr>
            <a:lvl5pPr marL="879706" indent="-252011">
              <a:tabLst/>
              <a:defRPr lang="en-US" sz="1600" b="0" kern="1200" spc="0" baseline="0" dirty="0">
                <a:gradFill>
                  <a:gsLst>
                    <a:gs pos="1250">
                      <a:schemeClr val="tx1"/>
                    </a:gs>
                    <a:gs pos="100000">
                      <a:schemeClr val="tx1"/>
                    </a:gs>
                  </a:gsLst>
                  <a:lin ang="5400000" scaled="0"/>
                </a:gradFill>
                <a:latin typeface="+mn-lt"/>
                <a:ea typeface="+mn-ea"/>
                <a:cs typeface="+mn-cs"/>
              </a:defRPr>
            </a:lvl5pPr>
          </a:lstStyle>
          <a:p>
            <a:pPr marL="170341" marR="0" lvl="0" indent="-170341" algn="l" defTabSz="685510"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dirty="0"/>
              <a:t>Click to edit Master text styles</a:t>
            </a:r>
          </a:p>
          <a:p>
            <a:pPr marL="313847" marR="0" lvl="1" indent="-126006"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470187" marR="0" lvl="2" indent="-138839"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609028" marR="0" lvl="3" indent="-1295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752534" marR="0" lvl="4" indent="-124839"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8251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69575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41"/>
            <a:ext cx="7394337" cy="883361"/>
          </a:xfrm>
          <a:noFill/>
        </p:spPr>
        <p:txBody>
          <a:bodyPr tIns="67204" bIns="67204" anchor="t" anchorCtr="0">
            <a:spAutoFit/>
          </a:bodyPr>
          <a:lstStyle>
            <a:lvl1pPr>
              <a:defRPr sz="53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60"/>
            <a:ext cx="7395505" cy="555704"/>
          </a:xfrm>
          <a:noFill/>
        </p:spPr>
        <p:txBody>
          <a:bodyPr lIns="134406" tIns="107525" rIns="134406" bIns="107525">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914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41"/>
            <a:ext cx="7394337" cy="883361"/>
          </a:xfrm>
          <a:noFill/>
        </p:spPr>
        <p:txBody>
          <a:bodyPr tIns="67204" bIns="67204" anchor="t" anchorCtr="0">
            <a:spAutoFit/>
          </a:bodyPr>
          <a:lstStyle>
            <a:lvl1pPr>
              <a:defRPr lang="en-US" sz="5300"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467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0" y="571500"/>
            <a:ext cx="8229600" cy="62865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29"/>
            <a:ext cx="8740142" cy="883361"/>
          </a:xfrm>
          <a:noFill/>
        </p:spPr>
        <p:txBody>
          <a:bodyPr tIns="67204" bIns="67204" anchor="t" anchorCtr="0">
            <a:spAutoFit/>
          </a:bodyPr>
          <a:lstStyle>
            <a:lvl1pPr>
              <a:defRPr sz="530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04233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29"/>
            <a:ext cx="8740142" cy="883361"/>
          </a:xfrm>
          <a:noFill/>
        </p:spPr>
        <p:txBody>
          <a:bodyPr tIns="67204" bIns="67204" anchor="t" anchorCtr="0">
            <a:spAutoFit/>
          </a:bodyPr>
          <a:lstStyle>
            <a:lvl1pPr>
              <a:defRPr sz="5300"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82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14654"/>
            <a:ext cx="3596905" cy="1114194"/>
          </a:xfrm>
        </p:spPr>
        <p:txBody>
          <a:bodyPr wrap="square" anchor="ctr">
            <a:spAutoFit/>
          </a:bodyPr>
          <a:lstStyle>
            <a:lvl1pPr>
              <a:defRPr sz="35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6" y="3"/>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403219"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7290880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112613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411426" y="4923032"/>
            <a:ext cx="2321148" cy="12311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buClrTx/>
              <a:buFontTx/>
              <a:buNone/>
            </a:pPr>
            <a:r>
              <a:rPr lang="en-US" sz="800" spc="11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574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7" tIns="34277" rIns="34277" bIns="34277" numCol="1" spcCol="0" rtlCol="0" fromWordArt="0" anchor="ctr" anchorCtr="0" forceAA="0" compatLnSpc="1">
            <a:prstTxWarp prst="textNoShape">
              <a:avLst/>
            </a:prstTxWarp>
            <a:noAutofit/>
          </a:bodyPr>
          <a:lstStyle/>
          <a:p>
            <a:pPr algn="ctr" defTabSz="685313" fontAlgn="base">
              <a:spcBef>
                <a:spcPct val="0"/>
              </a:spcBef>
              <a:spcAft>
                <a:spcPct val="0"/>
              </a:spcAft>
              <a:buClrTx/>
              <a:buFontTx/>
              <a:buNone/>
            </a:pPr>
            <a:endParaRPr lang="en-US" sz="13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31" y="897992"/>
            <a:ext cx="8740141" cy="1674090"/>
          </a:xfrm>
        </p:spPr>
        <p:txBody>
          <a:bodyPr/>
          <a:lstStyle>
            <a:lvl1pPr marL="0" indent="0">
              <a:buNone/>
              <a:defRPr sz="24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6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6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65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2695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2" y="4574393"/>
            <a:ext cx="3361593" cy="348381"/>
          </a:xfrm>
          <a:prstGeom prst="rect">
            <a:avLst/>
          </a:prstGeom>
          <a:noFill/>
          <a:ln w="12700">
            <a:noFill/>
            <a:miter lim="800000"/>
            <a:headEnd type="none" w="sm" len="sm"/>
            <a:tailEnd type="none" w="sm" len="sm"/>
          </a:ln>
          <a:effectLst/>
        </p:spPr>
        <p:txBody>
          <a:bodyPr vert="horz" wrap="square" lIns="134406" tIns="134406" rIns="134406" bIns="134406" numCol="1" anchor="t" anchorCtr="0" compatLnSpc="1">
            <a:prstTxWarp prst="textNoShape">
              <a:avLst/>
            </a:prstTxWarp>
            <a:spAutoFit/>
          </a:bodyPr>
          <a:lstStyle/>
          <a:p>
            <a:pPr defTabSz="685178" eaLnBrk="0" hangingPunct="0">
              <a:buClrTx/>
              <a:buFontTx/>
              <a:buNone/>
            </a:pPr>
            <a:r>
              <a:rPr lang="en-US" sz="500" kern="1200" dirty="0">
                <a:gradFill>
                  <a:gsLst>
                    <a:gs pos="0">
                      <a:srgbClr val="FFFFFF"/>
                    </a:gs>
                    <a:gs pos="100000">
                      <a:srgbClr val="FFFFFF"/>
                    </a:gs>
                  </a:gsLst>
                  <a:lin ang="5400000" scaled="0"/>
                </a:gradFill>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7" y="352550"/>
            <a:ext cx="1067477" cy="228621"/>
          </a:xfrm>
          <a:prstGeom prst="rect">
            <a:avLst/>
          </a:prstGeom>
        </p:spPr>
      </p:pic>
    </p:spTree>
    <p:extLst>
      <p:ext uri="{BB962C8B-B14F-4D97-AF65-F5344CB8AC3E}">
        <p14:creationId xmlns:p14="http://schemas.microsoft.com/office/powerpoint/2010/main" val="1497581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20028"/>
          </a:xfrm>
          <a:prstGeom prst="rect">
            <a:avLst/>
          </a:prstGeom>
        </p:spPr>
        <p:txBody>
          <a:bodyPr/>
          <a:lstStyle>
            <a:lvl1pPr marL="213510" indent="-213510">
              <a:buClr>
                <a:schemeClr val="tx1"/>
              </a:buClr>
              <a:buSzPct val="90000"/>
              <a:buFont typeface="Arial" pitchFamily="34" charset="0"/>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19" indent="-20651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29" indent="-213510">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6" indent="-16800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3" indent="-16800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8"/>
            <a:ext cx="9144001" cy="464344"/>
          </a:xfrm>
          <a:prstGeom prst="rect">
            <a:avLst/>
          </a:prstGeom>
          <a:solidFill>
            <a:srgbClr val="FFFF99"/>
          </a:solidFill>
        </p:spPr>
        <p:txBody>
          <a:bodyPr wrap="square" lIns="114252" tIns="57126" rIns="114252" bIns="57126" anchor="b" anchorCtr="0">
            <a:noAutofit/>
          </a:bodyPr>
          <a:lstStyle>
            <a:lvl1pPr algn="r">
              <a:buFont typeface="Arial" pitchFamily="34" charset="0"/>
              <a:buNone/>
              <a:defRPr sz="2700"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504305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514586" indent="0" algn="ctr">
              <a:buNone/>
              <a:defRPr>
                <a:solidFill>
                  <a:schemeClr val="tx1">
                    <a:tint val="75000"/>
                  </a:schemeClr>
                </a:solidFill>
              </a:defRPr>
            </a:lvl2pPr>
            <a:lvl3pPr marL="1029176" indent="0" algn="ctr">
              <a:buNone/>
              <a:defRPr>
                <a:solidFill>
                  <a:schemeClr val="tx1">
                    <a:tint val="75000"/>
                  </a:schemeClr>
                </a:solidFill>
              </a:defRPr>
            </a:lvl3pPr>
            <a:lvl4pPr marL="1543761" indent="0" algn="ctr">
              <a:buNone/>
              <a:defRPr>
                <a:solidFill>
                  <a:schemeClr val="tx1">
                    <a:tint val="75000"/>
                  </a:schemeClr>
                </a:solidFill>
              </a:defRPr>
            </a:lvl4pPr>
            <a:lvl5pPr marL="2058350" indent="0" algn="ctr">
              <a:buNone/>
              <a:defRPr>
                <a:solidFill>
                  <a:schemeClr val="tx1">
                    <a:tint val="75000"/>
                  </a:schemeClr>
                </a:solidFill>
              </a:defRPr>
            </a:lvl5pPr>
            <a:lvl6pPr marL="2572936" indent="0" algn="ctr">
              <a:buNone/>
              <a:defRPr>
                <a:solidFill>
                  <a:schemeClr val="tx1">
                    <a:tint val="75000"/>
                  </a:schemeClr>
                </a:solidFill>
              </a:defRPr>
            </a:lvl6pPr>
            <a:lvl7pPr marL="3087524" indent="0" algn="ctr">
              <a:buNone/>
              <a:defRPr>
                <a:solidFill>
                  <a:schemeClr val="tx1">
                    <a:tint val="75000"/>
                  </a:schemeClr>
                </a:solidFill>
              </a:defRPr>
            </a:lvl7pPr>
            <a:lvl8pPr marL="3602111" indent="0" algn="ctr">
              <a:buNone/>
              <a:defRPr>
                <a:solidFill>
                  <a:schemeClr val="tx1">
                    <a:tint val="75000"/>
                  </a:schemeClr>
                </a:solidFill>
              </a:defRPr>
            </a:lvl8pPr>
            <a:lvl9pPr marL="411669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0880665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85423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Shape 58"/>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22313" y="2180039"/>
            <a:ext cx="7772400" cy="1125140"/>
          </a:xfrm>
        </p:spPr>
        <p:txBody>
          <a:bodyPr anchor="b"/>
          <a:lstStyle>
            <a:lvl1pPr marL="0" indent="0">
              <a:buNone/>
              <a:defRPr sz="2200">
                <a:solidFill>
                  <a:schemeClr val="tx1">
                    <a:tint val="75000"/>
                  </a:schemeClr>
                </a:solidFill>
              </a:defRPr>
            </a:lvl1pPr>
            <a:lvl2pPr marL="514586" indent="0">
              <a:buNone/>
              <a:defRPr sz="2000">
                <a:solidFill>
                  <a:schemeClr val="tx1">
                    <a:tint val="75000"/>
                  </a:schemeClr>
                </a:solidFill>
              </a:defRPr>
            </a:lvl2pPr>
            <a:lvl3pPr marL="1029176" indent="0">
              <a:buNone/>
              <a:defRPr sz="1800">
                <a:solidFill>
                  <a:schemeClr val="tx1">
                    <a:tint val="75000"/>
                  </a:schemeClr>
                </a:solidFill>
              </a:defRPr>
            </a:lvl3pPr>
            <a:lvl4pPr marL="1543761" indent="0">
              <a:buNone/>
              <a:defRPr sz="1600">
                <a:solidFill>
                  <a:schemeClr val="tx1">
                    <a:tint val="75000"/>
                  </a:schemeClr>
                </a:solidFill>
              </a:defRPr>
            </a:lvl4pPr>
            <a:lvl5pPr marL="2058350" indent="0">
              <a:buNone/>
              <a:defRPr sz="1600">
                <a:solidFill>
                  <a:schemeClr val="tx1">
                    <a:tint val="75000"/>
                  </a:schemeClr>
                </a:solidFill>
              </a:defRPr>
            </a:lvl5pPr>
            <a:lvl6pPr marL="2572936" indent="0">
              <a:buNone/>
              <a:defRPr sz="1600">
                <a:solidFill>
                  <a:schemeClr val="tx1">
                    <a:tint val="75000"/>
                  </a:schemeClr>
                </a:solidFill>
              </a:defRPr>
            </a:lvl6pPr>
            <a:lvl7pPr marL="3087524" indent="0">
              <a:buNone/>
              <a:defRPr sz="1600">
                <a:solidFill>
                  <a:schemeClr val="tx1">
                    <a:tint val="75000"/>
                  </a:schemeClr>
                </a:solidFill>
              </a:defRPr>
            </a:lvl7pPr>
            <a:lvl8pPr marL="3602111" indent="0">
              <a:buNone/>
              <a:defRPr sz="1600">
                <a:solidFill>
                  <a:schemeClr val="tx1">
                    <a:tint val="75000"/>
                  </a:schemeClr>
                </a:solidFill>
              </a:defRPr>
            </a:lvl8pPr>
            <a:lvl9pPr marL="411669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098288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4"/>
            <a:ext cx="4038600" cy="339447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4"/>
            <a:ext cx="4038600" cy="339447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7774095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700" b="1"/>
            </a:lvl1pPr>
            <a:lvl2pPr marL="514586" indent="0">
              <a:buNone/>
              <a:defRPr sz="2200" b="1"/>
            </a:lvl2pPr>
            <a:lvl3pPr marL="1029176" indent="0">
              <a:buNone/>
              <a:defRPr sz="2000" b="1"/>
            </a:lvl3pPr>
            <a:lvl4pPr marL="1543761" indent="0">
              <a:buNone/>
              <a:defRPr sz="1800" b="1"/>
            </a:lvl4pPr>
            <a:lvl5pPr marL="2058350" indent="0">
              <a:buNone/>
              <a:defRPr sz="1800" b="1"/>
            </a:lvl5pPr>
            <a:lvl6pPr marL="2572936" indent="0">
              <a:buNone/>
              <a:defRPr sz="1800" b="1"/>
            </a:lvl6pPr>
            <a:lvl7pPr marL="3087524" indent="0">
              <a:buNone/>
              <a:defRPr sz="1800" b="1"/>
            </a:lvl7pPr>
            <a:lvl8pPr marL="3602111" indent="0">
              <a:buNone/>
              <a:defRPr sz="1800" b="1"/>
            </a:lvl8pPr>
            <a:lvl9pPr marL="4116699" indent="0">
              <a:buNone/>
              <a:defRPr sz="1800" b="1"/>
            </a:lvl9pPr>
          </a:lstStyle>
          <a:p>
            <a:pPr lvl="0"/>
            <a:r>
              <a:rPr lang="en-US"/>
              <a:t>Click to edit Master text styles</a:t>
            </a:r>
          </a:p>
        </p:txBody>
      </p:sp>
      <p:sp>
        <p:nvSpPr>
          <p:cNvPr id="4" name="Content Placeholder 3"/>
          <p:cNvSpPr>
            <a:spLocks noGrp="1"/>
          </p:cNvSpPr>
          <p:nvPr>
            <p:ph sz="half" idx="2"/>
          </p:nvPr>
        </p:nvSpPr>
        <p:spPr>
          <a:xfrm>
            <a:off x="457201" y="1631160"/>
            <a:ext cx="4040188" cy="296346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151335"/>
            <a:ext cx="4041774" cy="479822"/>
          </a:xfrm>
        </p:spPr>
        <p:txBody>
          <a:bodyPr anchor="b"/>
          <a:lstStyle>
            <a:lvl1pPr marL="0" indent="0">
              <a:buNone/>
              <a:defRPr sz="2700" b="1"/>
            </a:lvl1pPr>
            <a:lvl2pPr marL="514586" indent="0">
              <a:buNone/>
              <a:defRPr sz="2200" b="1"/>
            </a:lvl2pPr>
            <a:lvl3pPr marL="1029176" indent="0">
              <a:buNone/>
              <a:defRPr sz="2000" b="1"/>
            </a:lvl3pPr>
            <a:lvl4pPr marL="1543761" indent="0">
              <a:buNone/>
              <a:defRPr sz="1800" b="1"/>
            </a:lvl4pPr>
            <a:lvl5pPr marL="2058350" indent="0">
              <a:buNone/>
              <a:defRPr sz="1800" b="1"/>
            </a:lvl5pPr>
            <a:lvl6pPr marL="2572936" indent="0">
              <a:buNone/>
              <a:defRPr sz="1800" b="1"/>
            </a:lvl6pPr>
            <a:lvl7pPr marL="3087524" indent="0">
              <a:buNone/>
              <a:defRPr sz="1800" b="1"/>
            </a:lvl7pPr>
            <a:lvl8pPr marL="3602111" indent="0">
              <a:buNone/>
              <a:defRPr sz="1800" b="1"/>
            </a:lvl8pPr>
            <a:lvl9pPr marL="4116699" indent="0">
              <a:buNone/>
              <a:defRPr sz="1800" b="1"/>
            </a:lvl9pPr>
          </a:lstStyle>
          <a:p>
            <a:pPr lvl="0"/>
            <a:r>
              <a:rPr lang="en-US"/>
              <a:t>Click to edit Master text styles</a:t>
            </a:r>
          </a:p>
        </p:txBody>
      </p:sp>
      <p:sp>
        <p:nvSpPr>
          <p:cNvPr id="6" name="Content Placeholder 5"/>
          <p:cNvSpPr>
            <a:spLocks noGrp="1"/>
          </p:cNvSpPr>
          <p:nvPr>
            <p:ph sz="quarter" idx="4"/>
          </p:nvPr>
        </p:nvSpPr>
        <p:spPr>
          <a:xfrm>
            <a:off x="4645029" y="1631160"/>
            <a:ext cx="4041774" cy="296346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Aria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823412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Aria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3899279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Aria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8614271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91"/>
            <a:ext cx="3008313" cy="871538"/>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575051" y="204794"/>
            <a:ext cx="5111750" cy="4389835"/>
          </a:xfrm>
        </p:spPr>
        <p:txBody>
          <a:bodyPr/>
          <a:lstStyle>
            <a:lvl1pPr>
              <a:defRPr sz="35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076329"/>
            <a:ext cx="3008313" cy="3518298"/>
          </a:xfrm>
        </p:spPr>
        <p:txBody>
          <a:bodyPr/>
          <a:lstStyle>
            <a:lvl1pPr marL="0" indent="0">
              <a:buNone/>
              <a:defRPr sz="1600"/>
            </a:lvl1pPr>
            <a:lvl2pPr marL="514586" indent="0">
              <a:buNone/>
              <a:defRPr sz="1400"/>
            </a:lvl2pPr>
            <a:lvl3pPr marL="1029176" indent="0">
              <a:buNone/>
              <a:defRPr sz="1200"/>
            </a:lvl3pPr>
            <a:lvl4pPr marL="1543761" indent="0">
              <a:buNone/>
              <a:defRPr sz="1000"/>
            </a:lvl4pPr>
            <a:lvl5pPr marL="2058350" indent="0">
              <a:buNone/>
              <a:defRPr sz="1000"/>
            </a:lvl5pPr>
            <a:lvl6pPr marL="2572936" indent="0">
              <a:buNone/>
              <a:defRPr sz="1000"/>
            </a:lvl6pPr>
            <a:lvl7pPr marL="3087524" indent="0">
              <a:buNone/>
              <a:defRPr sz="1000"/>
            </a:lvl7pPr>
            <a:lvl8pPr marL="3602111" indent="0">
              <a:buNone/>
              <a:defRPr sz="1000"/>
            </a:lvl8pPr>
            <a:lvl9pPr marL="411669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9707663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2"/>
            <a:ext cx="5486400" cy="425055"/>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500"/>
            </a:lvl1pPr>
            <a:lvl2pPr marL="514586" indent="0">
              <a:buNone/>
              <a:defRPr sz="3100"/>
            </a:lvl2pPr>
            <a:lvl3pPr marL="1029176" indent="0">
              <a:buNone/>
              <a:defRPr sz="2700"/>
            </a:lvl3pPr>
            <a:lvl4pPr marL="1543761" indent="0">
              <a:buNone/>
              <a:defRPr sz="2200"/>
            </a:lvl4pPr>
            <a:lvl5pPr marL="2058350" indent="0">
              <a:buNone/>
              <a:defRPr sz="2200"/>
            </a:lvl5pPr>
            <a:lvl6pPr marL="2572936" indent="0">
              <a:buNone/>
              <a:defRPr sz="2200"/>
            </a:lvl6pPr>
            <a:lvl7pPr marL="3087524" indent="0">
              <a:buNone/>
              <a:defRPr sz="2200"/>
            </a:lvl7pPr>
            <a:lvl8pPr marL="3602111" indent="0">
              <a:buNone/>
              <a:defRPr sz="2200"/>
            </a:lvl8pPr>
            <a:lvl9pPr marL="4116699" indent="0">
              <a:buNone/>
              <a:defRPr sz="2200"/>
            </a:lvl9pPr>
          </a:lstStyle>
          <a:p>
            <a:endParaRPr lang="en-US"/>
          </a:p>
        </p:txBody>
      </p:sp>
      <p:sp>
        <p:nvSpPr>
          <p:cNvPr id="4" name="Text Placeholder 3"/>
          <p:cNvSpPr>
            <a:spLocks noGrp="1"/>
          </p:cNvSpPr>
          <p:nvPr>
            <p:ph type="body" sz="half" idx="2"/>
          </p:nvPr>
        </p:nvSpPr>
        <p:spPr>
          <a:xfrm>
            <a:off x="1792288" y="4025506"/>
            <a:ext cx="5486400" cy="603648"/>
          </a:xfrm>
        </p:spPr>
        <p:txBody>
          <a:bodyPr/>
          <a:lstStyle>
            <a:lvl1pPr marL="0" indent="0">
              <a:buNone/>
              <a:defRPr sz="1600"/>
            </a:lvl1pPr>
            <a:lvl2pPr marL="514586" indent="0">
              <a:buNone/>
              <a:defRPr sz="1400"/>
            </a:lvl2pPr>
            <a:lvl3pPr marL="1029176" indent="0">
              <a:buNone/>
              <a:defRPr sz="1200"/>
            </a:lvl3pPr>
            <a:lvl4pPr marL="1543761" indent="0">
              <a:buNone/>
              <a:defRPr sz="1000"/>
            </a:lvl4pPr>
            <a:lvl5pPr marL="2058350" indent="0">
              <a:buNone/>
              <a:defRPr sz="1000"/>
            </a:lvl5pPr>
            <a:lvl6pPr marL="2572936" indent="0">
              <a:buNone/>
              <a:defRPr sz="1000"/>
            </a:lvl6pPr>
            <a:lvl7pPr marL="3087524" indent="0">
              <a:buNone/>
              <a:defRPr sz="1000"/>
            </a:lvl7pPr>
            <a:lvl8pPr marL="3602111" indent="0">
              <a:buNone/>
              <a:defRPr sz="1000"/>
            </a:lvl8pPr>
            <a:lvl9pPr marL="411669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15182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7121995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2"/>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0422865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6" y="1228727"/>
            <a:ext cx="8229601" cy="3465458"/>
          </a:xfrm>
          <a:solidFill>
            <a:srgbClr val="FFFFFF">
              <a:alpha val="80000"/>
            </a:srgbClr>
          </a:solidFill>
        </p:spPr>
        <p:txBody>
          <a:bodyPr>
            <a:normAutofit/>
          </a:bodyPr>
          <a:lstStyle>
            <a:lvl1pPr>
              <a:buSzPct val="75000"/>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48454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71" y="571500"/>
            <a:ext cx="3008313" cy="571500"/>
          </a:xfrm>
          <a:prstGeom prst="rect">
            <a:avLst/>
          </a:prstGeom>
          <a:noFill/>
          <a:ln>
            <a:noFill/>
          </a:ln>
        </p:spPr>
        <p:txBody>
          <a:bodyPr spcFirstLastPara="1" wrap="square" lIns="81107" tIns="40540" rIns="81107" bIns="40540" anchor="b" anchorCtr="0"/>
          <a:lstStyle>
            <a:lvl1pPr marR="0" lvl="0" algn="l" rtl="0">
              <a:spcBef>
                <a:spcPts val="0"/>
              </a:spcBef>
              <a:spcAft>
                <a:spcPts val="0"/>
              </a:spcAft>
              <a:buSzPts val="1400"/>
              <a:buNone/>
              <a:defRPr sz="18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1"/>
          </p:nvPr>
        </p:nvSpPr>
        <p:spPr>
          <a:xfrm>
            <a:off x="3575050" y="571500"/>
            <a:ext cx="5111750" cy="4023122"/>
          </a:xfrm>
          <a:prstGeom prst="rect">
            <a:avLst/>
          </a:prstGeom>
          <a:noFill/>
          <a:ln>
            <a:noFill/>
          </a:ln>
        </p:spPr>
        <p:txBody>
          <a:bodyPr spcFirstLastPara="1" wrap="square" lIns="81107" tIns="40540" rIns="81107" bIns="40540" anchor="t" anchorCtr="0"/>
          <a:lstStyle>
            <a:lvl1pPr marL="457097" marR="0" lvl="0" indent="-412658" algn="l" rtl="0">
              <a:spcBef>
                <a:spcPts val="58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1pPr>
            <a:lvl2pPr marL="914196" marR="0" lvl="1" indent="-387262"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2pPr>
            <a:lvl3pPr marL="1371292" marR="0" lvl="2"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390" marR="0" lvl="3"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5488" marR="0" lvl="4"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2586" marR="0" lvl="5"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199684" marR="0" lvl="6"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6780" marR="0" lvl="7"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3878" marR="0" lvl="8"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2"/>
          </p:nvPr>
        </p:nvSpPr>
        <p:spPr>
          <a:xfrm>
            <a:off x="457271" y="1257300"/>
            <a:ext cx="3008313" cy="3337322"/>
          </a:xfrm>
          <a:prstGeom prst="rect">
            <a:avLst/>
          </a:prstGeom>
          <a:noFill/>
          <a:ln>
            <a:noFill/>
          </a:ln>
        </p:spPr>
        <p:txBody>
          <a:bodyPr spcFirstLastPara="1" wrap="square" lIns="81107" tIns="40540" rIns="81107" bIns="40540" anchor="t" anchorCtr="0"/>
          <a:lstStyle>
            <a:lvl1pPr marL="457097" marR="0" lvl="0" indent="-228549" algn="l" rtl="0">
              <a:spcBef>
                <a:spcPts val="26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196" marR="0" lvl="1" indent="-228549" algn="l" rtl="0">
              <a:spcBef>
                <a:spcPts val="22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292" marR="0" lvl="2" indent="-228549"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390" marR="0" lvl="3"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5488" marR="0" lvl="4"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2586" marR="0" lvl="5"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199684" marR="0" lvl="6"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6780" marR="0" lvl="7"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3878" marR="0" lvl="8"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514702" indent="0" algn="ctr">
              <a:buNone/>
              <a:defRPr>
                <a:solidFill>
                  <a:schemeClr val="tx1">
                    <a:tint val="75000"/>
                  </a:schemeClr>
                </a:solidFill>
              </a:defRPr>
            </a:lvl2pPr>
            <a:lvl3pPr marL="1029406" indent="0" algn="ctr">
              <a:buNone/>
              <a:defRPr>
                <a:solidFill>
                  <a:schemeClr val="tx1">
                    <a:tint val="75000"/>
                  </a:schemeClr>
                </a:solidFill>
              </a:defRPr>
            </a:lvl3pPr>
            <a:lvl4pPr marL="1544107" indent="0" algn="ctr">
              <a:buNone/>
              <a:defRPr>
                <a:solidFill>
                  <a:schemeClr val="tx1">
                    <a:tint val="75000"/>
                  </a:schemeClr>
                </a:solidFill>
              </a:defRPr>
            </a:lvl4pPr>
            <a:lvl5pPr marL="2058811" indent="0" algn="ctr">
              <a:buNone/>
              <a:defRPr>
                <a:solidFill>
                  <a:schemeClr val="tx1">
                    <a:tint val="75000"/>
                  </a:schemeClr>
                </a:solidFill>
              </a:defRPr>
            </a:lvl5pPr>
            <a:lvl6pPr marL="2573512" indent="0" algn="ctr">
              <a:buNone/>
              <a:defRPr>
                <a:solidFill>
                  <a:schemeClr val="tx1">
                    <a:tint val="75000"/>
                  </a:schemeClr>
                </a:solidFill>
              </a:defRPr>
            </a:lvl6pPr>
            <a:lvl7pPr marL="3088216" indent="0" algn="ctr">
              <a:buNone/>
              <a:defRPr>
                <a:solidFill>
                  <a:schemeClr val="tx1">
                    <a:tint val="75000"/>
                  </a:schemeClr>
                </a:solidFill>
              </a:defRPr>
            </a:lvl7pPr>
            <a:lvl8pPr marL="3602917" indent="0" algn="ctr">
              <a:buNone/>
              <a:defRPr>
                <a:solidFill>
                  <a:schemeClr val="tx1">
                    <a:tint val="75000"/>
                  </a:schemeClr>
                </a:solidFill>
              </a:defRPr>
            </a:lvl8pPr>
            <a:lvl9pPr marL="411762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6966639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4868939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8"/>
            <a:ext cx="7772400" cy="1021556"/>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22313" y="2180038"/>
            <a:ext cx="7772400" cy="1125140"/>
          </a:xfrm>
        </p:spPr>
        <p:txBody>
          <a:bodyPr anchor="b"/>
          <a:lstStyle>
            <a:lvl1pPr marL="0" indent="0">
              <a:buNone/>
              <a:defRPr sz="2200">
                <a:solidFill>
                  <a:schemeClr val="tx1">
                    <a:tint val="75000"/>
                  </a:schemeClr>
                </a:solidFill>
              </a:defRPr>
            </a:lvl1pPr>
            <a:lvl2pPr marL="514702" indent="0">
              <a:buNone/>
              <a:defRPr sz="2000">
                <a:solidFill>
                  <a:schemeClr val="tx1">
                    <a:tint val="75000"/>
                  </a:schemeClr>
                </a:solidFill>
              </a:defRPr>
            </a:lvl2pPr>
            <a:lvl3pPr marL="1029406" indent="0">
              <a:buNone/>
              <a:defRPr sz="1800">
                <a:solidFill>
                  <a:schemeClr val="tx1">
                    <a:tint val="75000"/>
                  </a:schemeClr>
                </a:solidFill>
              </a:defRPr>
            </a:lvl3pPr>
            <a:lvl4pPr marL="1544107" indent="0">
              <a:buNone/>
              <a:defRPr sz="1600">
                <a:solidFill>
                  <a:schemeClr val="tx1">
                    <a:tint val="75000"/>
                  </a:schemeClr>
                </a:solidFill>
              </a:defRPr>
            </a:lvl4pPr>
            <a:lvl5pPr marL="2058811" indent="0">
              <a:buNone/>
              <a:defRPr sz="1600">
                <a:solidFill>
                  <a:schemeClr val="tx1">
                    <a:tint val="75000"/>
                  </a:schemeClr>
                </a:solidFill>
              </a:defRPr>
            </a:lvl5pPr>
            <a:lvl6pPr marL="2573512" indent="0">
              <a:buNone/>
              <a:defRPr sz="1600">
                <a:solidFill>
                  <a:schemeClr val="tx1">
                    <a:tint val="75000"/>
                  </a:schemeClr>
                </a:solidFill>
              </a:defRPr>
            </a:lvl6pPr>
            <a:lvl7pPr marL="3088216" indent="0">
              <a:buNone/>
              <a:defRPr sz="1600">
                <a:solidFill>
                  <a:schemeClr val="tx1">
                    <a:tint val="75000"/>
                  </a:schemeClr>
                </a:solidFill>
              </a:defRPr>
            </a:lvl7pPr>
            <a:lvl8pPr marL="3602917" indent="0">
              <a:buNone/>
              <a:defRPr sz="1600">
                <a:solidFill>
                  <a:schemeClr val="tx1">
                    <a:tint val="75000"/>
                  </a:schemeClr>
                </a:solidFill>
              </a:defRPr>
            </a:lvl8pPr>
            <a:lvl9pPr marL="411762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9231534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4"/>
            <a:ext cx="4038600" cy="339447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4"/>
            <a:ext cx="4038600" cy="3394472"/>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4424581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700" b="1"/>
            </a:lvl1pPr>
            <a:lvl2pPr marL="514702" indent="0">
              <a:buNone/>
              <a:defRPr sz="2200" b="1"/>
            </a:lvl2pPr>
            <a:lvl3pPr marL="1029406" indent="0">
              <a:buNone/>
              <a:defRPr sz="2000" b="1"/>
            </a:lvl3pPr>
            <a:lvl4pPr marL="1544107" indent="0">
              <a:buNone/>
              <a:defRPr sz="1800" b="1"/>
            </a:lvl4pPr>
            <a:lvl5pPr marL="2058811" indent="0">
              <a:buNone/>
              <a:defRPr sz="1800" b="1"/>
            </a:lvl5pPr>
            <a:lvl6pPr marL="2573512" indent="0">
              <a:buNone/>
              <a:defRPr sz="1800" b="1"/>
            </a:lvl6pPr>
            <a:lvl7pPr marL="3088216" indent="0">
              <a:buNone/>
              <a:defRPr sz="1800" b="1"/>
            </a:lvl7pPr>
            <a:lvl8pPr marL="3602917" indent="0">
              <a:buNone/>
              <a:defRPr sz="1800" b="1"/>
            </a:lvl8pPr>
            <a:lvl9pPr marL="4117621" indent="0">
              <a:buNone/>
              <a:defRPr sz="1800" b="1"/>
            </a:lvl9pPr>
          </a:lstStyle>
          <a:p>
            <a:pPr lvl="0"/>
            <a:r>
              <a:rPr lang="en-US"/>
              <a:t>Click to edit Master text styles</a:t>
            </a:r>
          </a:p>
        </p:txBody>
      </p:sp>
      <p:sp>
        <p:nvSpPr>
          <p:cNvPr id="4" name="Content Placeholder 3"/>
          <p:cNvSpPr>
            <a:spLocks noGrp="1"/>
          </p:cNvSpPr>
          <p:nvPr>
            <p:ph sz="half" idx="2"/>
          </p:nvPr>
        </p:nvSpPr>
        <p:spPr>
          <a:xfrm>
            <a:off x="457201" y="1631159"/>
            <a:ext cx="4040188" cy="296346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151335"/>
            <a:ext cx="4041774" cy="479822"/>
          </a:xfrm>
        </p:spPr>
        <p:txBody>
          <a:bodyPr anchor="b"/>
          <a:lstStyle>
            <a:lvl1pPr marL="0" indent="0">
              <a:buNone/>
              <a:defRPr sz="2700" b="1"/>
            </a:lvl1pPr>
            <a:lvl2pPr marL="514702" indent="0">
              <a:buNone/>
              <a:defRPr sz="2200" b="1"/>
            </a:lvl2pPr>
            <a:lvl3pPr marL="1029406" indent="0">
              <a:buNone/>
              <a:defRPr sz="2000" b="1"/>
            </a:lvl3pPr>
            <a:lvl4pPr marL="1544107" indent="0">
              <a:buNone/>
              <a:defRPr sz="1800" b="1"/>
            </a:lvl4pPr>
            <a:lvl5pPr marL="2058811" indent="0">
              <a:buNone/>
              <a:defRPr sz="1800" b="1"/>
            </a:lvl5pPr>
            <a:lvl6pPr marL="2573512" indent="0">
              <a:buNone/>
              <a:defRPr sz="1800" b="1"/>
            </a:lvl6pPr>
            <a:lvl7pPr marL="3088216" indent="0">
              <a:buNone/>
              <a:defRPr sz="1800" b="1"/>
            </a:lvl7pPr>
            <a:lvl8pPr marL="3602917" indent="0">
              <a:buNone/>
              <a:defRPr sz="1800" b="1"/>
            </a:lvl8pPr>
            <a:lvl9pPr marL="4117621" indent="0">
              <a:buNone/>
              <a:defRPr sz="1800" b="1"/>
            </a:lvl9pPr>
          </a:lstStyle>
          <a:p>
            <a:pPr lvl="0"/>
            <a:r>
              <a:rPr lang="en-US"/>
              <a:t>Click to edit Master text styles</a:t>
            </a:r>
          </a:p>
        </p:txBody>
      </p:sp>
      <p:sp>
        <p:nvSpPr>
          <p:cNvPr id="6" name="Content Placeholder 5"/>
          <p:cNvSpPr>
            <a:spLocks noGrp="1"/>
          </p:cNvSpPr>
          <p:nvPr>
            <p:ph sz="quarter" idx="4"/>
          </p:nvPr>
        </p:nvSpPr>
        <p:spPr>
          <a:xfrm>
            <a:off x="4645029" y="1631159"/>
            <a:ext cx="4041774" cy="296346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Arial"/>
            </a:endParaRPr>
          </a:p>
        </p:txBody>
      </p:sp>
      <p:sp>
        <p:nvSpPr>
          <p:cNvPr id="9" name="Slide Number Placeholder 8"/>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0812525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Arial"/>
            </a:endParaRPr>
          </a:p>
        </p:txBody>
      </p:sp>
      <p:sp>
        <p:nvSpPr>
          <p:cNvPr id="5" name="Slide Number Placeholder 4"/>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7218491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Arial"/>
            </a:endParaRPr>
          </a:p>
        </p:txBody>
      </p:sp>
      <p:sp>
        <p:nvSpPr>
          <p:cNvPr id="4" name="Slide Number Placeholder 3"/>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5506455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90"/>
            <a:ext cx="3008313" cy="871538"/>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575051" y="204792"/>
            <a:ext cx="5111750" cy="4389835"/>
          </a:xfrm>
        </p:spPr>
        <p:txBody>
          <a:bodyPr/>
          <a:lstStyle>
            <a:lvl1pPr>
              <a:defRPr sz="35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076329"/>
            <a:ext cx="3008313" cy="3518298"/>
          </a:xfrm>
        </p:spPr>
        <p:txBody>
          <a:bodyPr/>
          <a:lstStyle>
            <a:lvl1pPr marL="0" indent="0">
              <a:buNone/>
              <a:defRPr sz="1600"/>
            </a:lvl1pPr>
            <a:lvl2pPr marL="514702" indent="0">
              <a:buNone/>
              <a:defRPr sz="1400"/>
            </a:lvl2pPr>
            <a:lvl3pPr marL="1029406" indent="0">
              <a:buNone/>
              <a:defRPr sz="1200"/>
            </a:lvl3pPr>
            <a:lvl4pPr marL="1544107" indent="0">
              <a:buNone/>
              <a:defRPr sz="1000"/>
            </a:lvl4pPr>
            <a:lvl5pPr marL="2058811" indent="0">
              <a:buNone/>
              <a:defRPr sz="1000"/>
            </a:lvl5pPr>
            <a:lvl6pPr marL="2573512" indent="0">
              <a:buNone/>
              <a:defRPr sz="1000"/>
            </a:lvl6pPr>
            <a:lvl7pPr marL="3088216" indent="0">
              <a:buNone/>
              <a:defRPr sz="1000"/>
            </a:lvl7pPr>
            <a:lvl8pPr marL="3602917" indent="0">
              <a:buNone/>
              <a:defRPr sz="1000"/>
            </a:lvl8pPr>
            <a:lvl9pPr marL="411762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39081875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5"/>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500"/>
            </a:lvl1pPr>
            <a:lvl2pPr marL="514702" indent="0">
              <a:buNone/>
              <a:defRPr sz="3100"/>
            </a:lvl2pPr>
            <a:lvl3pPr marL="1029406" indent="0">
              <a:buNone/>
              <a:defRPr sz="2700"/>
            </a:lvl3pPr>
            <a:lvl4pPr marL="1544107" indent="0">
              <a:buNone/>
              <a:defRPr sz="2200"/>
            </a:lvl4pPr>
            <a:lvl5pPr marL="2058811" indent="0">
              <a:buNone/>
              <a:defRPr sz="2200"/>
            </a:lvl5pPr>
            <a:lvl6pPr marL="2573512" indent="0">
              <a:buNone/>
              <a:defRPr sz="2200"/>
            </a:lvl6pPr>
            <a:lvl7pPr marL="3088216" indent="0">
              <a:buNone/>
              <a:defRPr sz="2200"/>
            </a:lvl7pPr>
            <a:lvl8pPr marL="3602917" indent="0">
              <a:buNone/>
              <a:defRPr sz="2200"/>
            </a:lvl8pPr>
            <a:lvl9pPr marL="4117621" indent="0">
              <a:buNone/>
              <a:defRPr sz="2200"/>
            </a:lvl9pPr>
          </a:lstStyle>
          <a:p>
            <a:endParaRPr lang="en-US"/>
          </a:p>
        </p:txBody>
      </p:sp>
      <p:sp>
        <p:nvSpPr>
          <p:cNvPr id="4" name="Text Placeholder 3"/>
          <p:cNvSpPr>
            <a:spLocks noGrp="1"/>
          </p:cNvSpPr>
          <p:nvPr>
            <p:ph type="body" sz="half" idx="2"/>
          </p:nvPr>
        </p:nvSpPr>
        <p:spPr>
          <a:xfrm>
            <a:off x="1792288" y="4025506"/>
            <a:ext cx="5486400" cy="603648"/>
          </a:xfrm>
        </p:spPr>
        <p:txBody>
          <a:bodyPr/>
          <a:lstStyle>
            <a:lvl1pPr marL="0" indent="0">
              <a:buNone/>
              <a:defRPr sz="1600"/>
            </a:lvl1pPr>
            <a:lvl2pPr marL="514702" indent="0">
              <a:buNone/>
              <a:defRPr sz="1400"/>
            </a:lvl2pPr>
            <a:lvl3pPr marL="1029406" indent="0">
              <a:buNone/>
              <a:defRPr sz="1200"/>
            </a:lvl3pPr>
            <a:lvl4pPr marL="1544107" indent="0">
              <a:buNone/>
              <a:defRPr sz="1000"/>
            </a:lvl4pPr>
            <a:lvl5pPr marL="2058811" indent="0">
              <a:buNone/>
              <a:defRPr sz="1000"/>
            </a:lvl5pPr>
            <a:lvl6pPr marL="2573512" indent="0">
              <a:buNone/>
              <a:defRPr sz="1000"/>
            </a:lvl6pPr>
            <a:lvl7pPr marL="3088216" indent="0">
              <a:buNone/>
              <a:defRPr sz="1000"/>
            </a:lvl7pPr>
            <a:lvl8pPr marL="3602917" indent="0">
              <a:buNone/>
              <a:defRPr sz="1000"/>
            </a:lvl8pPr>
            <a:lvl9pPr marL="411762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Arial"/>
            </a:endParaRPr>
          </a:p>
        </p:txBody>
      </p:sp>
      <p:sp>
        <p:nvSpPr>
          <p:cNvPr id="7" name="Slide Number Placeholder 6"/>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27722544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49329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1792288" y="3600453"/>
            <a:ext cx="5486400" cy="425054"/>
          </a:xfrm>
          <a:prstGeom prst="rect">
            <a:avLst/>
          </a:prstGeom>
          <a:noFill/>
          <a:ln>
            <a:noFill/>
          </a:ln>
        </p:spPr>
        <p:txBody>
          <a:bodyPr spcFirstLastPara="1" wrap="square" lIns="81107" tIns="40540" rIns="81107" bIns="40540" anchor="b" anchorCtr="0"/>
          <a:lstStyle>
            <a:lvl1pPr marR="0" lvl="0" algn="l" rtl="0">
              <a:spcBef>
                <a:spcPts val="0"/>
              </a:spcBef>
              <a:spcAft>
                <a:spcPts val="0"/>
              </a:spcAft>
              <a:buSzPts val="1400"/>
              <a:buNone/>
              <a:defRPr sz="18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70" name="Shape 70"/>
          <p:cNvSpPr>
            <a:spLocks noGrp="1"/>
          </p:cNvSpPr>
          <p:nvPr>
            <p:ph type="pic" idx="2"/>
          </p:nvPr>
        </p:nvSpPr>
        <p:spPr>
          <a:xfrm>
            <a:off x="1792288" y="571551"/>
            <a:ext cx="5486400" cy="2974181"/>
          </a:xfrm>
          <a:prstGeom prst="rect">
            <a:avLst/>
          </a:prstGeom>
          <a:noFill/>
          <a:ln>
            <a:noFill/>
          </a:ln>
        </p:spPr>
        <p:txBody>
          <a:bodyPr spcFirstLastPara="1" wrap="square" lIns="81107" tIns="40540" rIns="81107" bIns="40540" anchor="t" anchorCtr="0"/>
          <a:lstStyle>
            <a:lvl1pPr marR="0" lvl="0" algn="l" rtl="0">
              <a:spcBef>
                <a:spcPts val="58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spcBef>
                <a:spcPts val="500"/>
              </a:spcBef>
              <a:spcAft>
                <a:spcPts val="0"/>
              </a:spcAft>
              <a:buClr>
                <a:schemeClr val="dk1"/>
              </a:buClr>
              <a:buSzPts val="2500"/>
              <a:buFont typeface="Arial"/>
              <a:buNone/>
              <a:defRPr sz="2500" b="0" i="0" u="none" strike="noStrike" cap="none">
                <a:solidFill>
                  <a:schemeClr val="dk1"/>
                </a:solidFill>
                <a:latin typeface="Calibri"/>
                <a:ea typeface="Calibri"/>
                <a:cs typeface="Calibri"/>
                <a:sym typeface="Calibri"/>
              </a:defRPr>
            </a:lvl2pPr>
            <a:lvl3pPr marR="0" lvl="2" algn="l" rtl="0">
              <a:spcBef>
                <a:spcPts val="42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3pPr>
            <a:lvl4pPr marR="0" lvl="3"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R="0" lvl="4"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R="0" lvl="5"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6pPr>
            <a:lvl7pPr marR="0" lvl="6"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7pPr>
            <a:lvl8pPr marR="0" lvl="7"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8pPr>
            <a:lvl9pPr marR="0" lvl="8" algn="l" rtl="0">
              <a:spcBef>
                <a:spcPts val="36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body" idx="1"/>
          </p:nvPr>
        </p:nvSpPr>
        <p:spPr>
          <a:xfrm>
            <a:off x="1792288" y="4025507"/>
            <a:ext cx="5486400" cy="603646"/>
          </a:xfrm>
          <a:prstGeom prst="rect">
            <a:avLst/>
          </a:prstGeom>
          <a:noFill/>
          <a:ln>
            <a:noFill/>
          </a:ln>
        </p:spPr>
        <p:txBody>
          <a:bodyPr spcFirstLastPara="1" wrap="square" lIns="81107" tIns="40540" rIns="81107" bIns="40540" anchor="t" anchorCtr="0"/>
          <a:lstStyle>
            <a:lvl1pPr marL="457097" marR="0" lvl="0" indent="-228549" algn="l" rtl="0">
              <a:spcBef>
                <a:spcPts val="26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196" marR="0" lvl="1" indent="-228549" algn="l" rtl="0">
              <a:spcBef>
                <a:spcPts val="22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2pPr>
            <a:lvl3pPr marL="1371292" marR="0" lvl="2" indent="-228549"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390" marR="0" lvl="3"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4pPr>
            <a:lvl5pPr marL="2285488" marR="0" lvl="4"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5pPr>
            <a:lvl6pPr marL="2742586" marR="0" lvl="5"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199684" marR="0" lvl="6"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6780" marR="0" lvl="7"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3878" marR="0" lvl="8" indent="-228549" algn="l" rtl="0">
              <a:spcBef>
                <a:spcPts val="16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2"/>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FECD78-3C8E-49F2-8FAB-59489D168ABB}" type="datetimeFigureOut">
              <a:rPr lang="en-US" smtClean="0">
                <a:solidFill>
                  <a:prstClr val="white">
                    <a:tint val="75000"/>
                  </a:prstClr>
                </a:solidFill>
                <a:latin typeface="Arial"/>
              </a:rPr>
              <a:pPr/>
              <a:t>5/28/19</a:t>
            </a:fld>
            <a:endParaRPr lang="en-US">
              <a:solidFill>
                <a:prstClr val="white">
                  <a:tint val="75000"/>
                </a:prstClr>
              </a:solidFill>
              <a:latin typeface="Aria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Arial"/>
            </a:endParaRPr>
          </a:p>
        </p:txBody>
      </p:sp>
      <p:sp>
        <p:nvSpPr>
          <p:cNvPr id="6" name="Slide Number Placeholder 5"/>
          <p:cNvSpPr>
            <a:spLocks noGrp="1"/>
          </p:cNvSpPr>
          <p:nvPr>
            <p:ph type="sldNum" sz="quarter" idx="12"/>
          </p:nvPr>
        </p:nvSpPr>
        <p:spPr/>
        <p:txBody>
          <a:bodyPr/>
          <a:lstStyle/>
          <a:p>
            <a:fld id="{0FB56013-B943-42BA-886F-6F9D4EB85E9D}" type="slidenum">
              <a:rPr lang="en-US" smtClean="0">
                <a:solidFill>
                  <a:prstClr val="white">
                    <a:tint val="75000"/>
                  </a:prstClr>
                </a:solidFill>
                <a:latin typeface="Arial"/>
              </a:rPr>
              <a:pPr/>
              <a:t>‹#›</a:t>
            </a:fld>
            <a:endParaRPr lang="en-US">
              <a:solidFill>
                <a:prstClr val="white">
                  <a:tint val="75000"/>
                </a:prstClr>
              </a:solidFill>
              <a:latin typeface="Arial"/>
            </a:endParaRPr>
          </a:p>
        </p:txBody>
      </p:sp>
    </p:spTree>
    <p:extLst>
      <p:ext uri="{BB962C8B-B14F-4D97-AF65-F5344CB8AC3E}">
        <p14:creationId xmlns:p14="http://schemas.microsoft.com/office/powerpoint/2010/main" val="11216674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Image Left">
    <p:spTree>
      <p:nvGrpSpPr>
        <p:cNvPr id="1" name=""/>
        <p:cNvGrpSpPr/>
        <p:nvPr/>
      </p:nvGrpSpPr>
      <p:grpSpPr>
        <a:xfrm>
          <a:off x="0" y="0"/>
          <a:ext cx="0" cy="0"/>
          <a:chOff x="0" y="0"/>
          <a:chExt cx="0" cy="0"/>
        </a:xfrm>
      </p:grpSpPr>
      <p:sp>
        <p:nvSpPr>
          <p:cNvPr id="5" name="Picture Placeholder 5"/>
          <p:cNvSpPr>
            <a:spLocks noGrp="1"/>
          </p:cNvSpPr>
          <p:nvPr>
            <p:ph type="pic" sz="quarter" idx="14"/>
          </p:nvPr>
        </p:nvSpPr>
        <p:spPr>
          <a:xfrm>
            <a:off x="-12093" y="0"/>
            <a:ext cx="3406459" cy="5166360"/>
          </a:xfrm>
          <a:ln>
            <a:noFill/>
          </a:ln>
        </p:spPr>
        <p:txBody>
          <a:bodyPr anchor="ctr" anchorCtr="0"/>
          <a:lstStyle>
            <a:lvl1pPr marL="0" indent="0" algn="ctr">
              <a:buNone/>
              <a:defRPr b="1">
                <a:latin typeface="Lato Light" panose="020F0302020204030203" pitchFamily="34" charset="0"/>
              </a:defRPr>
            </a:lvl1pPr>
          </a:lstStyle>
          <a:p>
            <a:endParaRPr lang="en-US" dirty="0"/>
          </a:p>
        </p:txBody>
      </p:sp>
      <p:sp>
        <p:nvSpPr>
          <p:cNvPr id="23" name="Title 1"/>
          <p:cNvSpPr>
            <a:spLocks noGrp="1"/>
          </p:cNvSpPr>
          <p:nvPr>
            <p:ph type="title"/>
          </p:nvPr>
        </p:nvSpPr>
        <p:spPr>
          <a:xfrm>
            <a:off x="3676957" y="38486"/>
            <a:ext cx="4906660" cy="726578"/>
          </a:xfrm>
        </p:spPr>
        <p:txBody>
          <a:bodyPr/>
          <a:lstStyle>
            <a:lvl1pPr algn="l">
              <a:defRPr>
                <a:latin typeface="Lato Light" panose="020F0302020204030203" pitchFamily="34" charset="0"/>
              </a:defRPr>
            </a:lvl1pPr>
          </a:lstStyle>
          <a:p>
            <a:r>
              <a:rPr lang="en-US" dirty="0"/>
              <a:t>Click to edit Master title style</a:t>
            </a:r>
          </a:p>
        </p:txBody>
      </p:sp>
      <p:sp>
        <p:nvSpPr>
          <p:cNvPr id="24" name="Content Placeholder 2"/>
          <p:cNvSpPr>
            <a:spLocks noGrp="1"/>
          </p:cNvSpPr>
          <p:nvPr>
            <p:ph idx="1"/>
          </p:nvPr>
        </p:nvSpPr>
        <p:spPr>
          <a:xfrm>
            <a:off x="3676957" y="1159082"/>
            <a:ext cx="4906660" cy="3435371"/>
          </a:xfrm>
        </p:spPr>
        <p:txBody>
          <a:bodyPr>
            <a:normAutofit/>
          </a:bodyPr>
          <a:lstStyle>
            <a:lvl1pPr marL="0" indent="0">
              <a:buNone/>
              <a:defRPr sz="1200">
                <a:latin typeface="Lato Light" panose="020F0302020204030203" pitchFamily="34" charset="0"/>
              </a:defRPr>
            </a:lvl1pPr>
            <a:lvl2pPr marL="292208" indent="-146104">
              <a:buFont typeface="Arial"/>
              <a:buChar char="•"/>
              <a:defRPr sz="1200">
                <a:latin typeface="Lato Light" panose="020F0302020204030203" pitchFamily="34" charset="0"/>
              </a:defRPr>
            </a:lvl2pPr>
            <a:lvl3pPr>
              <a:defRPr sz="1200">
                <a:latin typeface="Lato Light" panose="020F0302020204030203" pitchFamily="34" charset="0"/>
              </a:defRPr>
            </a:lvl3pPr>
            <a:lvl4pPr>
              <a:defRPr sz="1200">
                <a:latin typeface="Lato Light" panose="020F0302020204030203" pitchFamily="34" charset="0"/>
              </a:defRPr>
            </a:lvl4pPr>
            <a:lvl5pPr>
              <a:defRPr sz="1200">
                <a:latin typeface="Lato Light" panose="020F03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8"/>
          <p:cNvSpPr>
            <a:spLocks noGrp="1"/>
          </p:cNvSpPr>
          <p:nvPr>
            <p:ph type="body" sz="quarter" idx="13" hasCustomPrompt="1"/>
          </p:nvPr>
        </p:nvSpPr>
        <p:spPr>
          <a:xfrm>
            <a:off x="3678189" y="768518"/>
            <a:ext cx="4908600" cy="338137"/>
          </a:xfrm>
        </p:spPr>
        <p:txBody>
          <a:bodyPr>
            <a:normAutofit/>
          </a:bodyPr>
          <a:lstStyle>
            <a:lvl1pPr marL="0" indent="0" algn="l">
              <a:buNone/>
              <a:defRPr sz="1200">
                <a:solidFill>
                  <a:schemeClr val="bg1"/>
                </a:solidFill>
                <a:latin typeface="Lato Light" panose="020F0302020204030203" pitchFamily="34" charset="0"/>
                <a:cs typeface="Gotham Book"/>
              </a:defRPr>
            </a:lvl1pPr>
          </a:lstStyle>
          <a:p>
            <a:pPr lvl="0"/>
            <a:r>
              <a:rPr lang="en-US" dirty="0"/>
              <a:t>Subtitle goes here</a:t>
            </a:r>
          </a:p>
        </p:txBody>
      </p:sp>
      <p:sp>
        <p:nvSpPr>
          <p:cNvPr id="27" name="Content Placeholder 26"/>
          <p:cNvSpPr>
            <a:spLocks noGrp="1"/>
          </p:cNvSpPr>
          <p:nvPr>
            <p:ph sz="quarter" idx="15"/>
          </p:nvPr>
        </p:nvSpPr>
        <p:spPr>
          <a:xfrm>
            <a:off x="-12697" y="2616100"/>
            <a:ext cx="2909889" cy="1771751"/>
          </a:xfrm>
          <a:solidFill>
            <a:schemeClr val="accent1">
              <a:alpha val="65000"/>
            </a:schemeClr>
          </a:solidFill>
          <a:ln>
            <a:solidFill>
              <a:schemeClr val="accent2"/>
            </a:solidFill>
          </a:ln>
        </p:spPr>
        <p:txBody>
          <a:bodyPr lIns="231622" tIns="77208" rIns="77208" bIns="77208" anchor="b" anchorCtr="0">
            <a:spAutoFit/>
          </a:bodyPr>
          <a:lstStyle>
            <a:lvl1pPr marL="0" indent="0" algn="r">
              <a:spcBef>
                <a:spcPts val="338"/>
              </a:spcBef>
              <a:buNone/>
              <a:defRPr>
                <a:solidFill>
                  <a:srgbClr val="FFFFFF"/>
                </a:solidFill>
                <a:latin typeface="Lato Light" panose="020F0302020204030203" pitchFamily="34" charset="0"/>
              </a:defRPr>
            </a:lvl1pPr>
            <a:lvl2pPr marL="146104" indent="0" algn="r">
              <a:buNone/>
              <a:defRPr>
                <a:solidFill>
                  <a:srgbClr val="FFFFFF"/>
                </a:solidFill>
              </a:defRPr>
            </a:lvl2pPr>
            <a:lvl3pPr marL="292208" indent="0" algn="r">
              <a:buNone/>
              <a:defRPr>
                <a:solidFill>
                  <a:srgbClr val="FFFFFF"/>
                </a:solidFill>
              </a:defRPr>
            </a:lvl3pPr>
            <a:lvl4pPr marL="436971" indent="0" algn="r">
              <a:buNone/>
              <a:defRPr>
                <a:solidFill>
                  <a:srgbClr val="FFFFFF"/>
                </a:solidFill>
              </a:defRPr>
            </a:lvl4pPr>
            <a:lvl5pPr marL="583077" indent="0" algn="r">
              <a:buNone/>
              <a:defRPr>
                <a:solidFill>
                  <a:srgbClr val="FFFFFF"/>
                </a:solidFill>
              </a:defRPr>
            </a:lvl5pPr>
          </a:lstStyle>
          <a:p>
            <a:pPr lvl="0"/>
            <a:r>
              <a:rPr lang="en-US" dirty="0"/>
              <a:t>Click to edit Master text styles</a:t>
            </a:r>
          </a:p>
        </p:txBody>
      </p:sp>
    </p:spTree>
    <p:extLst>
      <p:ext uri="{BB962C8B-B14F-4D97-AF65-F5344CB8AC3E}">
        <p14:creationId xmlns:p14="http://schemas.microsoft.com/office/powerpoint/2010/main" val="25843977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4" y="1228727"/>
            <a:ext cx="8229601" cy="3465458"/>
          </a:xfrm>
          <a:solidFill>
            <a:srgbClr val="FFFFFF">
              <a:alpha val="80000"/>
            </a:srgbClr>
          </a:solidFill>
        </p:spPr>
        <p:txBody>
          <a:bodyPr>
            <a:normAutofit/>
          </a:bodyPr>
          <a:lstStyle>
            <a:lvl1pPr>
              <a:buSzPct val="75000"/>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756081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571500"/>
            <a:ext cx="8229600" cy="62865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1"/>
          </p:nvPr>
        </p:nvSpPr>
        <p:spPr>
          <a:xfrm rot="5400000">
            <a:off x="2903339" y="-1188839"/>
            <a:ext cx="3337322" cy="8229600"/>
          </a:xfrm>
          <a:prstGeom prst="rect">
            <a:avLst/>
          </a:prstGeom>
          <a:noFill/>
          <a:ln>
            <a:noFill/>
          </a:ln>
        </p:spPr>
        <p:txBody>
          <a:bodyPr spcFirstLastPara="1" wrap="square" lIns="81107" tIns="40540" rIns="81107" bIns="40540" anchor="t" anchorCtr="0"/>
          <a:lstStyle>
            <a:lvl1pPr marL="457097" marR="0" lvl="0" indent="-412658" algn="l" rtl="0">
              <a:spcBef>
                <a:spcPts val="58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1pPr>
            <a:lvl2pPr marL="914196" marR="0" lvl="1" indent="-387262"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2pPr>
            <a:lvl3pPr marL="1371292" marR="0" lvl="2" indent="-361869"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390" marR="0" lvl="3"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5488" marR="0" lvl="4"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2586" marR="0" lvl="5"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199684" marR="0" lvl="6"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6780" marR="0" lvl="7"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3878" marR="0" lvl="8" indent="-342824"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a:solidFill>
                  <a:srgbClr val="898989"/>
                </a:solidFill>
                <a:latin typeface="Calibri"/>
                <a:ea typeface="Calibri"/>
                <a:cs typeface="Calibri"/>
                <a:sym typeface="Calibri"/>
              </a:defRPr>
            </a:lvl1pPr>
            <a:lvl2pPr marL="0" marR="0" lvl="1" indent="0" algn="r" rtl="0">
              <a:spcBef>
                <a:spcPts val="0"/>
              </a:spcBef>
              <a:spcAft>
                <a:spcPts val="0"/>
              </a:spcAft>
              <a:buNone/>
              <a:defRPr sz="1100">
                <a:solidFill>
                  <a:srgbClr val="898989"/>
                </a:solidFill>
                <a:latin typeface="Calibri"/>
                <a:ea typeface="Calibri"/>
                <a:cs typeface="Calibri"/>
                <a:sym typeface="Calibri"/>
              </a:defRPr>
            </a:lvl2pPr>
            <a:lvl3pPr marL="0" marR="0" lvl="2" indent="0" algn="r" rtl="0">
              <a:spcBef>
                <a:spcPts val="0"/>
              </a:spcBef>
              <a:spcAft>
                <a:spcPts val="0"/>
              </a:spcAft>
              <a:buNone/>
              <a:defRPr sz="1100">
                <a:solidFill>
                  <a:srgbClr val="898989"/>
                </a:solidFill>
                <a:latin typeface="Calibri"/>
                <a:ea typeface="Calibri"/>
                <a:cs typeface="Calibri"/>
                <a:sym typeface="Calibri"/>
              </a:defRPr>
            </a:lvl3pPr>
            <a:lvl4pPr marL="0" marR="0" lvl="3" indent="0" algn="r" rtl="0">
              <a:spcBef>
                <a:spcPts val="0"/>
              </a:spcBef>
              <a:spcAft>
                <a:spcPts val="0"/>
              </a:spcAft>
              <a:buNone/>
              <a:defRPr sz="1100">
                <a:solidFill>
                  <a:srgbClr val="898989"/>
                </a:solidFill>
                <a:latin typeface="Calibri"/>
                <a:ea typeface="Calibri"/>
                <a:cs typeface="Calibri"/>
                <a:sym typeface="Calibri"/>
              </a:defRPr>
            </a:lvl4pPr>
            <a:lvl5pPr marL="0" marR="0" lvl="4" indent="0" algn="r" rtl="0">
              <a:spcBef>
                <a:spcPts val="0"/>
              </a:spcBef>
              <a:spcAft>
                <a:spcPts val="0"/>
              </a:spcAft>
              <a:buNone/>
              <a:defRPr sz="1100">
                <a:solidFill>
                  <a:srgbClr val="898989"/>
                </a:solidFill>
                <a:latin typeface="Calibri"/>
                <a:ea typeface="Calibri"/>
                <a:cs typeface="Calibri"/>
                <a:sym typeface="Calibri"/>
              </a:defRPr>
            </a:lvl5pPr>
            <a:lvl6pPr marL="0" marR="0" lvl="5" indent="0" algn="r" rtl="0">
              <a:spcBef>
                <a:spcPts val="0"/>
              </a:spcBef>
              <a:spcAft>
                <a:spcPts val="0"/>
              </a:spcAft>
              <a:buNone/>
              <a:defRPr sz="1100">
                <a:solidFill>
                  <a:srgbClr val="898989"/>
                </a:solidFill>
                <a:latin typeface="Calibri"/>
                <a:ea typeface="Calibri"/>
                <a:cs typeface="Calibri"/>
                <a:sym typeface="Calibri"/>
              </a:defRPr>
            </a:lvl6pPr>
            <a:lvl7pPr marL="0" marR="0" lvl="6" indent="0" algn="r" rtl="0">
              <a:spcBef>
                <a:spcPts val="0"/>
              </a:spcBef>
              <a:spcAft>
                <a:spcPts val="0"/>
              </a:spcAft>
              <a:buNone/>
              <a:defRPr sz="1100">
                <a:solidFill>
                  <a:srgbClr val="898989"/>
                </a:solidFill>
                <a:latin typeface="Calibri"/>
                <a:ea typeface="Calibri"/>
                <a:cs typeface="Calibri"/>
                <a:sym typeface="Calibri"/>
              </a:defRPr>
            </a:lvl7pPr>
            <a:lvl8pPr marL="0" marR="0" lvl="7" indent="0" algn="r" rtl="0">
              <a:spcBef>
                <a:spcPts val="0"/>
              </a:spcBef>
              <a:spcAft>
                <a:spcPts val="0"/>
              </a:spcAft>
              <a:buNone/>
              <a:defRPr sz="1100">
                <a:solidFill>
                  <a:srgbClr val="898989"/>
                </a:solidFill>
                <a:latin typeface="Calibri"/>
                <a:ea typeface="Calibri"/>
                <a:cs typeface="Calibri"/>
                <a:sym typeface="Calibri"/>
              </a:defRPr>
            </a:lvl8pPr>
            <a:lvl9pPr marL="0" marR="0" lvl="8" indent="0" algn="r" rtl="0">
              <a:spcBef>
                <a:spcPts val="0"/>
              </a:spcBef>
              <a:spcAft>
                <a:spcPts val="0"/>
              </a:spcAft>
              <a:buNone/>
              <a:defRPr sz="1100">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2.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2.em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571500"/>
            <a:ext cx="8229600" cy="628650"/>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0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457200" y="1257300"/>
            <a:ext cx="8229600" cy="3337322"/>
          </a:xfrm>
          <a:prstGeom prst="rect">
            <a:avLst/>
          </a:prstGeom>
          <a:noFill/>
          <a:ln>
            <a:noFill/>
          </a:ln>
        </p:spPr>
        <p:txBody>
          <a:bodyPr spcFirstLastPara="1" wrap="square" lIns="81107" tIns="40540" rIns="81107" bIns="40540" anchor="t" anchorCtr="0"/>
          <a:lstStyle>
            <a:lvl1pPr marL="457200" marR="0" lvl="0" indent="-412750" algn="l" rtl="0">
              <a:spcBef>
                <a:spcPts val="58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1pPr>
            <a:lvl2pPr marL="914400" marR="0" lvl="1" indent="-387350" algn="l" rtl="0">
              <a:spcBef>
                <a:spcPts val="500"/>
              </a:spcBef>
              <a:spcAft>
                <a:spcPts val="0"/>
              </a:spcAft>
              <a:buClr>
                <a:schemeClr val="dk1"/>
              </a:buClr>
              <a:buSzPts val="2500"/>
              <a:buFont typeface="Arial"/>
              <a:buChar char="–"/>
              <a:defRPr sz="2500" b="0" i="0" u="none" strike="noStrike" cap="none">
                <a:solidFill>
                  <a:schemeClr val="dk1"/>
                </a:solidFill>
                <a:latin typeface="Calibri"/>
                <a:ea typeface="Calibri"/>
                <a:cs typeface="Calibri"/>
                <a:sym typeface="Calibri"/>
              </a:defRPr>
            </a:lvl2pPr>
            <a:lvl3pPr marL="1371600" marR="0" lvl="2" indent="-361950" algn="l" rtl="0">
              <a:spcBef>
                <a:spcPts val="42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4767312"/>
            <a:ext cx="2133600" cy="273844"/>
          </a:xfrm>
          <a:prstGeom prst="rect">
            <a:avLst/>
          </a:prstGeom>
          <a:noFill/>
          <a:ln>
            <a:noFill/>
          </a:ln>
        </p:spPr>
        <p:txBody>
          <a:bodyPr spcFirstLastPara="1" wrap="square" lIns="81107" tIns="40540" rIns="81107" bIns="40540" anchor="ctr" anchorCtr="0"/>
          <a:lstStyle>
            <a:lvl1pPr marR="0" lvl="0" algn="l" rtl="0">
              <a:spcBef>
                <a:spcPts val="0"/>
              </a:spcBef>
              <a:spcAft>
                <a:spcPts val="0"/>
              </a:spcAft>
              <a:buSzPts val="1400"/>
              <a:buNone/>
              <a:defRPr sz="11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312"/>
            <a:ext cx="2895600" cy="273844"/>
          </a:xfrm>
          <a:prstGeom prst="rect">
            <a:avLst/>
          </a:prstGeom>
          <a:noFill/>
          <a:ln>
            <a:noFill/>
          </a:ln>
        </p:spPr>
        <p:txBody>
          <a:bodyPr spcFirstLastPara="1" wrap="square" lIns="81107" tIns="40540" rIns="81107" bIns="40540" anchor="ctr" anchorCtr="0"/>
          <a:lstStyle>
            <a:lvl1pPr marR="0" lvl="0" algn="ctr" rtl="0">
              <a:spcBef>
                <a:spcPts val="0"/>
              </a:spcBef>
              <a:spcAft>
                <a:spcPts val="0"/>
              </a:spcAft>
              <a:buSzPts val="1400"/>
              <a:buNone/>
              <a:defRPr sz="11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312"/>
            <a:ext cx="2133600" cy="273844"/>
          </a:xfrm>
          <a:prstGeom prst="rect">
            <a:avLst/>
          </a:prstGeom>
          <a:noFill/>
          <a:ln>
            <a:noFill/>
          </a:ln>
        </p:spPr>
        <p:txBody>
          <a:bodyPr spcFirstLastPara="1" wrap="square" lIns="81107" tIns="40540" rIns="81107" bIns="40540" anchor="ctr" anchorCtr="0">
            <a:noAutofit/>
          </a:bodyPr>
          <a:lstStyle>
            <a:lvl1pPr marL="0" marR="0" lvl="0" indent="0" algn="r" rtl="0">
              <a:spcBef>
                <a:spcPts val="0"/>
              </a:spcBef>
              <a:spcAft>
                <a:spcPts val="0"/>
              </a:spcAft>
              <a:buNone/>
              <a:defRPr sz="11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1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1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1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1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1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1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1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1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28652" y="273844"/>
            <a:ext cx="7886700" cy="994200"/>
          </a:xfrm>
          <a:prstGeom prst="rect">
            <a:avLst/>
          </a:prstGeom>
          <a:noFill/>
          <a:ln>
            <a:noFill/>
          </a:ln>
        </p:spPr>
        <p:txBody>
          <a:bodyPr spcFirstLastPara="1" wrap="square" lIns="68559" tIns="34267" rIns="68559" bIns="34267"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7" name="Shape 167"/>
          <p:cNvSpPr txBox="1">
            <a:spLocks noGrp="1"/>
          </p:cNvSpPr>
          <p:nvPr>
            <p:ph type="body" idx="1"/>
          </p:nvPr>
        </p:nvSpPr>
        <p:spPr>
          <a:xfrm>
            <a:off x="628652" y="1369219"/>
            <a:ext cx="7886700" cy="3263400"/>
          </a:xfrm>
          <a:prstGeom prst="rect">
            <a:avLst/>
          </a:prstGeom>
          <a:noFill/>
          <a:ln>
            <a:noFill/>
          </a:ln>
        </p:spPr>
        <p:txBody>
          <a:bodyPr spcFirstLastPara="1" wrap="square" lIns="68559" tIns="34267" rIns="68559" bIns="34267"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dt" idx="10"/>
          </p:nvPr>
        </p:nvSpPr>
        <p:spPr>
          <a:xfrm>
            <a:off x="628650" y="4767263"/>
            <a:ext cx="2057400" cy="273900"/>
          </a:xfrm>
          <a:prstGeom prst="rect">
            <a:avLst/>
          </a:prstGeom>
          <a:noFill/>
          <a:ln>
            <a:noFill/>
          </a:ln>
        </p:spPr>
        <p:txBody>
          <a:bodyPr spcFirstLastPara="1" wrap="square" lIns="68559" tIns="34267" rIns="68559" bIns="34267"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ftr" idx="11"/>
          </p:nvPr>
        </p:nvSpPr>
        <p:spPr>
          <a:xfrm>
            <a:off x="3028952" y="4767263"/>
            <a:ext cx="3086100" cy="273900"/>
          </a:xfrm>
          <a:prstGeom prst="rect">
            <a:avLst/>
          </a:prstGeom>
          <a:noFill/>
          <a:ln>
            <a:noFill/>
          </a:ln>
        </p:spPr>
        <p:txBody>
          <a:bodyPr spcFirstLastPara="1" wrap="square" lIns="68559" tIns="34267" rIns="68559" bIns="34267"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sldNum" idx="12"/>
          </p:nvPr>
        </p:nvSpPr>
        <p:spPr>
          <a:xfrm>
            <a:off x="6457950" y="4767263"/>
            <a:ext cx="2057400" cy="273900"/>
          </a:xfrm>
          <a:prstGeom prst="rect">
            <a:avLst/>
          </a:prstGeom>
          <a:noFill/>
          <a:ln>
            <a:noFill/>
          </a:ln>
        </p:spPr>
        <p:txBody>
          <a:bodyPr spcFirstLastPara="1" wrap="square" lIns="68559" tIns="34267" rIns="68559" bIns="34267"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07539" tIns="67212" rIns="107539" bIns="67212"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891884"/>
            <a:ext cx="8740140" cy="1701806"/>
          </a:xfrm>
          <a:prstGeom prst="rect">
            <a:avLst/>
          </a:prstGeom>
        </p:spPr>
        <p:txBody>
          <a:bodyPr vert="horz" wrap="square" lIns="107539" tIns="67212" rIns="107539" bIns="6721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6890311" y="2259293"/>
            <a:ext cx="5143967" cy="624914"/>
          </a:xfrm>
          <a:prstGeom prst="rect">
            <a:avLst/>
          </a:prstGeom>
        </p:spPr>
      </p:pic>
    </p:spTree>
    <p:extLst>
      <p:ext uri="{BB962C8B-B14F-4D97-AF65-F5344CB8AC3E}">
        <p14:creationId xmlns:p14="http://schemas.microsoft.com/office/powerpoint/2010/main" val="289505289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Lst>
  <p:transition>
    <p:fade/>
  </p:transition>
  <p:txStyles>
    <p:titleStyle>
      <a:lvl1pPr algn="l" defTabSz="685598" rtl="0" eaLnBrk="1" latinLnBrk="0" hangingPunct="1">
        <a:lnSpc>
          <a:spcPct val="90000"/>
        </a:lnSpc>
        <a:spcBef>
          <a:spcPct val="0"/>
        </a:spcBef>
        <a:buNone/>
        <a:defRPr lang="en-US" sz="35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29" marR="0" indent="-168029" algn="l" defTabSz="68559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mj-lt"/>
          <a:ea typeface="+mn-ea"/>
          <a:cs typeface="+mn-cs"/>
        </a:defRPr>
      </a:lvl1pPr>
      <a:lvl2pPr marL="336057" marR="0" indent="-168029" algn="l" defTabSz="68559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2pPr>
      <a:lvl3pPr marL="504087" marR="0" indent="-168029" algn="l" defTabSz="68559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72116" marR="0" indent="-168029" algn="l" defTabSz="68559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840145" marR="0" indent="-168029" algn="l" defTabSz="68559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1885395" indent="-171400" algn="l" defTabSz="6855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96" indent="-171400" algn="l" defTabSz="6855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94" indent="-171400" algn="l" defTabSz="6855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94" indent="-171400" algn="l" defTabSz="6855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98" rtl="0" eaLnBrk="1" latinLnBrk="0" hangingPunct="1">
        <a:defRPr sz="1300" kern="1200">
          <a:solidFill>
            <a:schemeClr val="tx1"/>
          </a:solidFill>
          <a:latin typeface="+mn-lt"/>
          <a:ea typeface="+mn-ea"/>
          <a:cs typeface="+mn-cs"/>
        </a:defRPr>
      </a:lvl1pPr>
      <a:lvl2pPr marL="342799" algn="l" defTabSz="685598" rtl="0" eaLnBrk="1" latinLnBrk="0" hangingPunct="1">
        <a:defRPr sz="1300" kern="1200">
          <a:solidFill>
            <a:schemeClr val="tx1"/>
          </a:solidFill>
          <a:latin typeface="+mn-lt"/>
          <a:ea typeface="+mn-ea"/>
          <a:cs typeface="+mn-cs"/>
        </a:defRPr>
      </a:lvl2pPr>
      <a:lvl3pPr marL="685598" algn="l" defTabSz="685598" rtl="0" eaLnBrk="1" latinLnBrk="0" hangingPunct="1">
        <a:defRPr sz="1300" kern="1200">
          <a:solidFill>
            <a:schemeClr val="tx1"/>
          </a:solidFill>
          <a:latin typeface="+mn-lt"/>
          <a:ea typeface="+mn-ea"/>
          <a:cs typeface="+mn-cs"/>
        </a:defRPr>
      </a:lvl3pPr>
      <a:lvl4pPr marL="1028397" algn="l" defTabSz="685598" rtl="0" eaLnBrk="1" latinLnBrk="0" hangingPunct="1">
        <a:defRPr sz="1300" kern="1200">
          <a:solidFill>
            <a:schemeClr val="tx1"/>
          </a:solidFill>
          <a:latin typeface="+mn-lt"/>
          <a:ea typeface="+mn-ea"/>
          <a:cs typeface="+mn-cs"/>
        </a:defRPr>
      </a:lvl4pPr>
      <a:lvl5pPr marL="1371198" algn="l" defTabSz="685598" rtl="0" eaLnBrk="1" latinLnBrk="0" hangingPunct="1">
        <a:defRPr sz="1300" kern="1200">
          <a:solidFill>
            <a:schemeClr val="tx1"/>
          </a:solidFill>
          <a:latin typeface="+mn-lt"/>
          <a:ea typeface="+mn-ea"/>
          <a:cs typeface="+mn-cs"/>
        </a:defRPr>
      </a:lvl5pPr>
      <a:lvl6pPr marL="1713997" algn="l" defTabSz="685598" rtl="0" eaLnBrk="1" latinLnBrk="0" hangingPunct="1">
        <a:defRPr sz="1300" kern="1200">
          <a:solidFill>
            <a:schemeClr val="tx1"/>
          </a:solidFill>
          <a:latin typeface="+mn-lt"/>
          <a:ea typeface="+mn-ea"/>
          <a:cs typeface="+mn-cs"/>
        </a:defRPr>
      </a:lvl6pPr>
      <a:lvl7pPr marL="2056795" algn="l" defTabSz="685598" rtl="0" eaLnBrk="1" latinLnBrk="0" hangingPunct="1">
        <a:defRPr sz="1300" kern="1200">
          <a:solidFill>
            <a:schemeClr val="tx1"/>
          </a:solidFill>
          <a:latin typeface="+mn-lt"/>
          <a:ea typeface="+mn-ea"/>
          <a:cs typeface="+mn-cs"/>
        </a:defRPr>
      </a:lvl7pPr>
      <a:lvl8pPr marL="2399594" algn="l" defTabSz="685598" rtl="0" eaLnBrk="1" latinLnBrk="0" hangingPunct="1">
        <a:defRPr sz="1300" kern="1200">
          <a:solidFill>
            <a:schemeClr val="tx1"/>
          </a:solidFill>
          <a:latin typeface="+mn-lt"/>
          <a:ea typeface="+mn-ea"/>
          <a:cs typeface="+mn-cs"/>
        </a:defRPr>
      </a:lvl8pPr>
      <a:lvl9pPr marL="2742393" algn="l" defTabSz="685598"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6"/>
            <a:ext cx="8741880" cy="674749"/>
          </a:xfrm>
          <a:prstGeom prst="rect">
            <a:avLst/>
          </a:prstGeom>
        </p:spPr>
        <p:txBody>
          <a:bodyPr vert="horz" wrap="square" lIns="107525" tIns="67204" rIns="107525" bIns="67204" rtlCol="0" anchor="t">
            <a:noAutofit/>
          </a:bodyPr>
          <a:lstStyle/>
          <a:p>
            <a:r>
              <a:rPr lang="en-US" dirty="0"/>
              <a:t>Click to edit Master title style</a:t>
            </a:r>
          </a:p>
        </p:txBody>
      </p:sp>
      <p:sp>
        <p:nvSpPr>
          <p:cNvPr id="4" name="Text Placeholder 3"/>
          <p:cNvSpPr>
            <a:spLocks noGrp="1"/>
          </p:cNvSpPr>
          <p:nvPr>
            <p:ph type="body" idx="1"/>
          </p:nvPr>
        </p:nvSpPr>
        <p:spPr>
          <a:xfrm>
            <a:off x="201933" y="891883"/>
            <a:ext cx="8740140" cy="1701790"/>
          </a:xfrm>
          <a:prstGeom prst="rect">
            <a:avLst/>
          </a:prstGeom>
        </p:spPr>
        <p:txBody>
          <a:bodyPr vert="horz" wrap="square" lIns="107525" tIns="67204" rIns="107525" bIns="672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6890312" y="2259293"/>
            <a:ext cx="5143967" cy="624914"/>
          </a:xfrm>
          <a:prstGeom prst="rect">
            <a:avLst/>
          </a:prstGeom>
        </p:spPr>
      </p:pic>
    </p:spTree>
    <p:extLst>
      <p:ext uri="{BB962C8B-B14F-4D97-AF65-F5344CB8AC3E}">
        <p14:creationId xmlns:p14="http://schemas.microsoft.com/office/powerpoint/2010/main" val="286297457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p:fade/>
  </p:transition>
  <p:txStyles>
    <p:titleStyle>
      <a:lvl1pPr algn="l" defTabSz="685510" rtl="0" eaLnBrk="1" latinLnBrk="0" hangingPunct="1">
        <a:lnSpc>
          <a:spcPct val="90000"/>
        </a:lnSpc>
        <a:spcBef>
          <a:spcPct val="0"/>
        </a:spcBef>
        <a:buNone/>
        <a:defRPr lang="en-US" sz="35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07" marR="0" indent="-1680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00" kern="1200" spc="0" baseline="0">
          <a:gradFill>
            <a:gsLst>
              <a:gs pos="1250">
                <a:schemeClr val="tx1"/>
              </a:gs>
              <a:gs pos="100000">
                <a:schemeClr val="tx1"/>
              </a:gs>
            </a:gsLst>
            <a:lin ang="5400000" scaled="0"/>
          </a:gradFill>
          <a:latin typeface="+mj-lt"/>
          <a:ea typeface="+mn-ea"/>
          <a:cs typeface="+mn-cs"/>
        </a:defRPr>
      </a:lvl1pPr>
      <a:lvl2pPr marL="336016" marR="0" indent="-1680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2pPr>
      <a:lvl3pPr marL="504023" marR="0" indent="-1680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72029" marR="0" indent="-1680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840038" marR="0" indent="-168007" algn="l" defTabSz="68551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1885154" indent="-171378" algn="l" defTabSz="68551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909" indent="-171378" algn="l" defTabSz="68551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65" indent="-171378" algn="l" defTabSz="68551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422" indent="-171378" algn="l" defTabSz="68551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10" rtl="0" eaLnBrk="1" latinLnBrk="0" hangingPunct="1">
        <a:defRPr sz="1300" kern="1200">
          <a:solidFill>
            <a:schemeClr val="tx1"/>
          </a:solidFill>
          <a:latin typeface="+mn-lt"/>
          <a:ea typeface="+mn-ea"/>
          <a:cs typeface="+mn-cs"/>
        </a:defRPr>
      </a:lvl1pPr>
      <a:lvl2pPr marL="342756" algn="l" defTabSz="685510" rtl="0" eaLnBrk="1" latinLnBrk="0" hangingPunct="1">
        <a:defRPr sz="1300" kern="1200">
          <a:solidFill>
            <a:schemeClr val="tx1"/>
          </a:solidFill>
          <a:latin typeface="+mn-lt"/>
          <a:ea typeface="+mn-ea"/>
          <a:cs typeface="+mn-cs"/>
        </a:defRPr>
      </a:lvl2pPr>
      <a:lvl3pPr marL="685510" algn="l" defTabSz="685510" rtl="0" eaLnBrk="1" latinLnBrk="0" hangingPunct="1">
        <a:defRPr sz="1300" kern="1200">
          <a:solidFill>
            <a:schemeClr val="tx1"/>
          </a:solidFill>
          <a:latin typeface="+mn-lt"/>
          <a:ea typeface="+mn-ea"/>
          <a:cs typeface="+mn-cs"/>
        </a:defRPr>
      </a:lvl3pPr>
      <a:lvl4pPr marL="1028266" algn="l" defTabSz="685510" rtl="0" eaLnBrk="1" latinLnBrk="0" hangingPunct="1">
        <a:defRPr sz="1300" kern="1200">
          <a:solidFill>
            <a:schemeClr val="tx1"/>
          </a:solidFill>
          <a:latin typeface="+mn-lt"/>
          <a:ea typeface="+mn-ea"/>
          <a:cs typeface="+mn-cs"/>
        </a:defRPr>
      </a:lvl4pPr>
      <a:lvl5pPr marL="1371020" algn="l" defTabSz="685510" rtl="0" eaLnBrk="1" latinLnBrk="0" hangingPunct="1">
        <a:defRPr sz="1300" kern="1200">
          <a:solidFill>
            <a:schemeClr val="tx1"/>
          </a:solidFill>
          <a:latin typeface="+mn-lt"/>
          <a:ea typeface="+mn-ea"/>
          <a:cs typeface="+mn-cs"/>
        </a:defRPr>
      </a:lvl5pPr>
      <a:lvl6pPr marL="1713777" algn="l" defTabSz="685510" rtl="0" eaLnBrk="1" latinLnBrk="0" hangingPunct="1">
        <a:defRPr sz="1300" kern="1200">
          <a:solidFill>
            <a:schemeClr val="tx1"/>
          </a:solidFill>
          <a:latin typeface="+mn-lt"/>
          <a:ea typeface="+mn-ea"/>
          <a:cs typeface="+mn-cs"/>
        </a:defRPr>
      </a:lvl6pPr>
      <a:lvl7pPr marL="2056532" algn="l" defTabSz="685510" rtl="0" eaLnBrk="1" latinLnBrk="0" hangingPunct="1">
        <a:defRPr sz="1300" kern="1200">
          <a:solidFill>
            <a:schemeClr val="tx1"/>
          </a:solidFill>
          <a:latin typeface="+mn-lt"/>
          <a:ea typeface="+mn-ea"/>
          <a:cs typeface="+mn-cs"/>
        </a:defRPr>
      </a:lvl7pPr>
      <a:lvl8pPr marL="2399287" algn="l" defTabSz="685510" rtl="0" eaLnBrk="1" latinLnBrk="0" hangingPunct="1">
        <a:defRPr sz="1300" kern="1200">
          <a:solidFill>
            <a:schemeClr val="tx1"/>
          </a:solidFill>
          <a:latin typeface="+mn-lt"/>
          <a:ea typeface="+mn-ea"/>
          <a:cs typeface="+mn-cs"/>
        </a:defRPr>
      </a:lvl8pPr>
      <a:lvl9pPr marL="2742043" algn="l" defTabSz="685510"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191" tIns="38595" rIns="77191" bIns="38595" rtlCol="0" anchor="ctr">
            <a:normAutofit/>
          </a:bodyPr>
          <a:lstStyle/>
          <a:p>
            <a:r>
              <a:rPr lang="en-US"/>
              <a:t>Click to edit Master title style</a:t>
            </a:r>
          </a:p>
        </p:txBody>
      </p:sp>
      <p:sp>
        <p:nvSpPr>
          <p:cNvPr id="3" name="Text Placeholder 2"/>
          <p:cNvSpPr>
            <a:spLocks noGrp="1"/>
          </p:cNvSpPr>
          <p:nvPr>
            <p:ph type="body" idx="1"/>
          </p:nvPr>
        </p:nvSpPr>
        <p:spPr>
          <a:xfrm>
            <a:off x="457200" y="1200154"/>
            <a:ext cx="8229600" cy="3394472"/>
          </a:xfrm>
          <a:prstGeom prst="rect">
            <a:avLst/>
          </a:prstGeom>
        </p:spPr>
        <p:txBody>
          <a:bodyPr vert="horz" lIns="77191" tIns="38595" rIns="77191" bIns="3859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7"/>
            <a:ext cx="2133600" cy="273844"/>
          </a:xfrm>
          <a:prstGeom prst="rect">
            <a:avLst/>
          </a:prstGeom>
        </p:spPr>
        <p:txBody>
          <a:bodyPr vert="horz" lIns="77191" tIns="38595" rIns="77191" bIns="38595" rtlCol="0" anchor="ctr"/>
          <a:lstStyle>
            <a:lvl1pPr algn="l">
              <a:defRPr sz="1400">
                <a:solidFill>
                  <a:schemeClr val="tx1">
                    <a:tint val="75000"/>
                  </a:schemeClr>
                </a:solidFill>
              </a:defRPr>
            </a:lvl1pPr>
          </a:lstStyle>
          <a:p>
            <a:pPr defTabSz="771899">
              <a:buClrTx/>
            </a:pPr>
            <a:fld id="{6BFECD78-3C8E-49F2-8FAB-59489D168ABB}" type="datetimeFigureOut">
              <a:rPr lang="en-US" kern="1200" smtClean="0">
                <a:solidFill>
                  <a:prstClr val="white">
                    <a:tint val="75000"/>
                  </a:prstClr>
                </a:solidFill>
                <a:ea typeface="ＭＳ Ｐゴシック" pitchFamily="34" charset="-128"/>
                <a:cs typeface="+mn-cs"/>
              </a:rPr>
              <a:pPr defTabSz="771899">
                <a:buClrTx/>
              </a:pPr>
              <a:t>5/28/19</a:t>
            </a:fld>
            <a:endParaRPr lang="en-US" kern="1200">
              <a:solidFill>
                <a:prstClr val="white">
                  <a:tint val="75000"/>
                </a:prstClr>
              </a:solidFill>
              <a:ea typeface="ＭＳ Ｐゴシック" pitchFamily="34" charset="-128"/>
              <a:cs typeface="+mn-cs"/>
            </a:endParaRPr>
          </a:p>
        </p:txBody>
      </p:sp>
      <p:sp>
        <p:nvSpPr>
          <p:cNvPr id="5" name="Footer Placeholder 4"/>
          <p:cNvSpPr>
            <a:spLocks noGrp="1"/>
          </p:cNvSpPr>
          <p:nvPr>
            <p:ph type="ftr" sz="quarter" idx="3"/>
          </p:nvPr>
        </p:nvSpPr>
        <p:spPr>
          <a:xfrm>
            <a:off x="3124200" y="4767267"/>
            <a:ext cx="2895600" cy="273844"/>
          </a:xfrm>
          <a:prstGeom prst="rect">
            <a:avLst/>
          </a:prstGeom>
        </p:spPr>
        <p:txBody>
          <a:bodyPr vert="horz" lIns="77191" tIns="38595" rIns="77191" bIns="38595" rtlCol="0" anchor="ctr"/>
          <a:lstStyle>
            <a:lvl1pPr algn="ctr">
              <a:defRPr sz="1400">
                <a:solidFill>
                  <a:schemeClr val="tx1">
                    <a:tint val="75000"/>
                  </a:schemeClr>
                </a:solidFill>
              </a:defRPr>
            </a:lvl1pPr>
          </a:lstStyle>
          <a:p>
            <a:pPr defTabSz="771899">
              <a:buClrTx/>
            </a:pPr>
            <a:endParaRPr lang="en-US" kern="1200">
              <a:solidFill>
                <a:prstClr val="white">
                  <a:tint val="75000"/>
                </a:prstClr>
              </a:solidFill>
              <a:ea typeface="ＭＳ Ｐゴシック" pitchFamily="34" charset="-128"/>
              <a:cs typeface="+mn-cs"/>
            </a:endParaRPr>
          </a:p>
        </p:txBody>
      </p:sp>
      <p:sp>
        <p:nvSpPr>
          <p:cNvPr id="6" name="Slide Number Placeholder 5"/>
          <p:cNvSpPr>
            <a:spLocks noGrp="1"/>
          </p:cNvSpPr>
          <p:nvPr>
            <p:ph type="sldNum" sz="quarter" idx="4"/>
          </p:nvPr>
        </p:nvSpPr>
        <p:spPr>
          <a:xfrm>
            <a:off x="6553200" y="4767267"/>
            <a:ext cx="2133600" cy="273844"/>
          </a:xfrm>
          <a:prstGeom prst="rect">
            <a:avLst/>
          </a:prstGeom>
        </p:spPr>
        <p:txBody>
          <a:bodyPr vert="horz" lIns="77191" tIns="38595" rIns="77191" bIns="38595" rtlCol="0" anchor="ctr"/>
          <a:lstStyle>
            <a:lvl1pPr algn="r">
              <a:defRPr sz="1400">
                <a:solidFill>
                  <a:schemeClr val="tx1">
                    <a:tint val="75000"/>
                  </a:schemeClr>
                </a:solidFill>
              </a:defRPr>
            </a:lvl1pPr>
          </a:lstStyle>
          <a:p>
            <a:pPr defTabSz="771899">
              <a:buClrTx/>
            </a:pPr>
            <a:fld id="{0FB56013-B943-42BA-886F-6F9D4EB85E9D}" type="slidenum">
              <a:rPr lang="en-US" kern="1200" smtClean="0">
                <a:solidFill>
                  <a:prstClr val="white">
                    <a:tint val="75000"/>
                  </a:prstClr>
                </a:solidFill>
                <a:ea typeface="ＭＳ Ｐゴシック" pitchFamily="34" charset="-128"/>
                <a:cs typeface="+mn-cs"/>
              </a:rPr>
              <a:pPr defTabSz="771899">
                <a:buClrTx/>
              </a:pPr>
              <a:t>‹#›</a:t>
            </a:fld>
            <a:endParaRPr lang="en-US" kern="1200">
              <a:solidFill>
                <a:prstClr val="white">
                  <a:tint val="75000"/>
                </a:prstClr>
              </a:solidFill>
              <a:ea typeface="ＭＳ Ｐゴシック" pitchFamily="34" charset="-128"/>
              <a:cs typeface="+mn-cs"/>
            </a:endParaRPr>
          </a:p>
        </p:txBody>
      </p:sp>
    </p:spTree>
    <p:extLst>
      <p:ext uri="{BB962C8B-B14F-4D97-AF65-F5344CB8AC3E}">
        <p14:creationId xmlns:p14="http://schemas.microsoft.com/office/powerpoint/2010/main" val="962772168"/>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7" r:id="rId12"/>
  </p:sldLayoutIdLst>
  <p:txStyles>
    <p:titleStyle>
      <a:lvl1pPr algn="ctr" defTabSz="1029176" rtl="0" eaLnBrk="1" latinLnBrk="0" hangingPunct="1">
        <a:spcBef>
          <a:spcPct val="0"/>
        </a:spcBef>
        <a:buNone/>
        <a:defRPr sz="4900" kern="1200">
          <a:solidFill>
            <a:schemeClr val="tx1"/>
          </a:solidFill>
          <a:latin typeface="+mj-lt"/>
          <a:ea typeface="+mj-ea"/>
          <a:cs typeface="+mj-cs"/>
        </a:defRPr>
      </a:lvl1pPr>
    </p:titleStyle>
    <p:bodyStyle>
      <a:lvl1pPr marL="385941" indent="-385941" algn="l" defTabSz="1029176"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36204" indent="-321617" algn="l" defTabSz="1029176"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86469" indent="-257294" algn="l" defTabSz="102917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01055"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315643"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830230"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44817"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59406"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73991" indent="-257294" algn="l" defTabSz="1029176"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29176" rtl="0" eaLnBrk="1" latinLnBrk="0" hangingPunct="1">
        <a:defRPr sz="2000" kern="1200">
          <a:solidFill>
            <a:schemeClr val="tx1"/>
          </a:solidFill>
          <a:latin typeface="+mn-lt"/>
          <a:ea typeface="+mn-ea"/>
          <a:cs typeface="+mn-cs"/>
        </a:defRPr>
      </a:lvl1pPr>
      <a:lvl2pPr marL="514586" algn="l" defTabSz="1029176" rtl="0" eaLnBrk="1" latinLnBrk="0" hangingPunct="1">
        <a:defRPr sz="2000" kern="1200">
          <a:solidFill>
            <a:schemeClr val="tx1"/>
          </a:solidFill>
          <a:latin typeface="+mn-lt"/>
          <a:ea typeface="+mn-ea"/>
          <a:cs typeface="+mn-cs"/>
        </a:defRPr>
      </a:lvl2pPr>
      <a:lvl3pPr marL="1029176" algn="l" defTabSz="1029176" rtl="0" eaLnBrk="1" latinLnBrk="0" hangingPunct="1">
        <a:defRPr sz="2000" kern="1200">
          <a:solidFill>
            <a:schemeClr val="tx1"/>
          </a:solidFill>
          <a:latin typeface="+mn-lt"/>
          <a:ea typeface="+mn-ea"/>
          <a:cs typeface="+mn-cs"/>
        </a:defRPr>
      </a:lvl3pPr>
      <a:lvl4pPr marL="1543761" algn="l" defTabSz="1029176" rtl="0" eaLnBrk="1" latinLnBrk="0" hangingPunct="1">
        <a:defRPr sz="2000" kern="1200">
          <a:solidFill>
            <a:schemeClr val="tx1"/>
          </a:solidFill>
          <a:latin typeface="+mn-lt"/>
          <a:ea typeface="+mn-ea"/>
          <a:cs typeface="+mn-cs"/>
        </a:defRPr>
      </a:lvl4pPr>
      <a:lvl5pPr marL="2058350" algn="l" defTabSz="1029176" rtl="0" eaLnBrk="1" latinLnBrk="0" hangingPunct="1">
        <a:defRPr sz="2000" kern="1200">
          <a:solidFill>
            <a:schemeClr val="tx1"/>
          </a:solidFill>
          <a:latin typeface="+mn-lt"/>
          <a:ea typeface="+mn-ea"/>
          <a:cs typeface="+mn-cs"/>
        </a:defRPr>
      </a:lvl5pPr>
      <a:lvl6pPr marL="2572936" algn="l" defTabSz="1029176" rtl="0" eaLnBrk="1" latinLnBrk="0" hangingPunct="1">
        <a:defRPr sz="2000" kern="1200">
          <a:solidFill>
            <a:schemeClr val="tx1"/>
          </a:solidFill>
          <a:latin typeface="+mn-lt"/>
          <a:ea typeface="+mn-ea"/>
          <a:cs typeface="+mn-cs"/>
        </a:defRPr>
      </a:lvl6pPr>
      <a:lvl7pPr marL="3087524" algn="l" defTabSz="1029176" rtl="0" eaLnBrk="1" latinLnBrk="0" hangingPunct="1">
        <a:defRPr sz="2000" kern="1200">
          <a:solidFill>
            <a:schemeClr val="tx1"/>
          </a:solidFill>
          <a:latin typeface="+mn-lt"/>
          <a:ea typeface="+mn-ea"/>
          <a:cs typeface="+mn-cs"/>
        </a:defRPr>
      </a:lvl7pPr>
      <a:lvl8pPr marL="3602111" algn="l" defTabSz="1029176" rtl="0" eaLnBrk="1" latinLnBrk="0" hangingPunct="1">
        <a:defRPr sz="2000" kern="1200">
          <a:solidFill>
            <a:schemeClr val="tx1"/>
          </a:solidFill>
          <a:latin typeface="+mn-lt"/>
          <a:ea typeface="+mn-ea"/>
          <a:cs typeface="+mn-cs"/>
        </a:defRPr>
      </a:lvl8pPr>
      <a:lvl9pPr marL="4116699" algn="l" defTabSz="1029176" rtl="0" eaLnBrk="1" latinLnBrk="0" hangingPunct="1">
        <a:defRPr sz="2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208" tIns="38604" rIns="77208" bIns="38604" rtlCol="0" anchor="ctr">
            <a:normAutofit/>
          </a:bodyPr>
          <a:lstStyle/>
          <a:p>
            <a:r>
              <a:rPr lang="en-US"/>
              <a:t>Click to edit Master title style</a:t>
            </a:r>
          </a:p>
        </p:txBody>
      </p:sp>
      <p:sp>
        <p:nvSpPr>
          <p:cNvPr id="3" name="Text Placeholder 2"/>
          <p:cNvSpPr>
            <a:spLocks noGrp="1"/>
          </p:cNvSpPr>
          <p:nvPr>
            <p:ph type="body" idx="1"/>
          </p:nvPr>
        </p:nvSpPr>
        <p:spPr>
          <a:xfrm>
            <a:off x="457200" y="1200154"/>
            <a:ext cx="8229600" cy="3394472"/>
          </a:xfrm>
          <a:prstGeom prst="rect">
            <a:avLst/>
          </a:prstGeom>
        </p:spPr>
        <p:txBody>
          <a:bodyPr vert="horz" lIns="77208" tIns="38604" rIns="77208" bIns="386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6"/>
            <a:ext cx="2133600" cy="273844"/>
          </a:xfrm>
          <a:prstGeom prst="rect">
            <a:avLst/>
          </a:prstGeom>
        </p:spPr>
        <p:txBody>
          <a:bodyPr vert="horz" lIns="77208" tIns="38604" rIns="77208" bIns="38604" rtlCol="0" anchor="ctr"/>
          <a:lstStyle>
            <a:lvl1pPr algn="l">
              <a:defRPr sz="1400">
                <a:solidFill>
                  <a:schemeClr val="tx1">
                    <a:tint val="75000"/>
                  </a:schemeClr>
                </a:solidFill>
              </a:defRPr>
            </a:lvl1pPr>
          </a:lstStyle>
          <a:p>
            <a:pPr defTabSz="772073">
              <a:buClrTx/>
              <a:buFontTx/>
              <a:buNone/>
            </a:pPr>
            <a:fld id="{6BFECD78-3C8E-49F2-8FAB-59489D168ABB}" type="datetimeFigureOut">
              <a:rPr lang="en-US" kern="1200" smtClean="0">
                <a:solidFill>
                  <a:prstClr val="white">
                    <a:tint val="75000"/>
                  </a:prstClr>
                </a:solidFill>
                <a:ea typeface="ＭＳ Ｐゴシック" pitchFamily="34" charset="-128"/>
                <a:cs typeface="+mn-cs"/>
              </a:rPr>
              <a:pPr defTabSz="772073">
                <a:buClrTx/>
                <a:buFontTx/>
                <a:buNone/>
              </a:pPr>
              <a:t>5/28/19</a:t>
            </a:fld>
            <a:endParaRPr lang="en-US" kern="1200">
              <a:solidFill>
                <a:prstClr val="white">
                  <a:tint val="75000"/>
                </a:prstClr>
              </a:solidFill>
              <a:ea typeface="ＭＳ Ｐゴシック" pitchFamily="34" charset="-128"/>
              <a:cs typeface="+mn-cs"/>
            </a:endParaRPr>
          </a:p>
        </p:txBody>
      </p:sp>
      <p:sp>
        <p:nvSpPr>
          <p:cNvPr id="5" name="Footer Placeholder 4"/>
          <p:cNvSpPr>
            <a:spLocks noGrp="1"/>
          </p:cNvSpPr>
          <p:nvPr>
            <p:ph type="ftr" sz="quarter" idx="3"/>
          </p:nvPr>
        </p:nvSpPr>
        <p:spPr>
          <a:xfrm>
            <a:off x="3124200" y="4767266"/>
            <a:ext cx="2895600" cy="273844"/>
          </a:xfrm>
          <a:prstGeom prst="rect">
            <a:avLst/>
          </a:prstGeom>
        </p:spPr>
        <p:txBody>
          <a:bodyPr vert="horz" lIns="77208" tIns="38604" rIns="77208" bIns="38604" rtlCol="0" anchor="ctr"/>
          <a:lstStyle>
            <a:lvl1pPr algn="ctr">
              <a:defRPr sz="1400">
                <a:solidFill>
                  <a:schemeClr val="tx1">
                    <a:tint val="75000"/>
                  </a:schemeClr>
                </a:solidFill>
              </a:defRPr>
            </a:lvl1pPr>
          </a:lstStyle>
          <a:p>
            <a:pPr defTabSz="772073">
              <a:buClrTx/>
              <a:buFontTx/>
              <a:buNone/>
            </a:pPr>
            <a:endParaRPr lang="en-US" kern="1200">
              <a:solidFill>
                <a:prstClr val="white">
                  <a:tint val="75000"/>
                </a:prstClr>
              </a:solidFill>
              <a:ea typeface="ＭＳ Ｐゴシック" pitchFamily="34" charset="-128"/>
              <a:cs typeface="+mn-cs"/>
            </a:endParaRPr>
          </a:p>
        </p:txBody>
      </p:sp>
      <p:sp>
        <p:nvSpPr>
          <p:cNvPr id="6" name="Slide Number Placeholder 5"/>
          <p:cNvSpPr>
            <a:spLocks noGrp="1"/>
          </p:cNvSpPr>
          <p:nvPr>
            <p:ph type="sldNum" sz="quarter" idx="4"/>
          </p:nvPr>
        </p:nvSpPr>
        <p:spPr>
          <a:xfrm>
            <a:off x="6553200" y="4767266"/>
            <a:ext cx="2133600" cy="273844"/>
          </a:xfrm>
          <a:prstGeom prst="rect">
            <a:avLst/>
          </a:prstGeom>
        </p:spPr>
        <p:txBody>
          <a:bodyPr vert="horz" lIns="77208" tIns="38604" rIns="77208" bIns="38604" rtlCol="0" anchor="ctr"/>
          <a:lstStyle>
            <a:lvl1pPr algn="r">
              <a:defRPr sz="1400">
                <a:solidFill>
                  <a:schemeClr val="tx1">
                    <a:tint val="75000"/>
                  </a:schemeClr>
                </a:solidFill>
              </a:defRPr>
            </a:lvl1pPr>
          </a:lstStyle>
          <a:p>
            <a:pPr defTabSz="772073">
              <a:buClrTx/>
              <a:buFontTx/>
              <a:buNone/>
            </a:pPr>
            <a:fld id="{0FB56013-B943-42BA-886F-6F9D4EB85E9D}" type="slidenum">
              <a:rPr lang="en-US" kern="1200" smtClean="0">
                <a:solidFill>
                  <a:prstClr val="white">
                    <a:tint val="75000"/>
                  </a:prstClr>
                </a:solidFill>
                <a:ea typeface="ＭＳ Ｐゴシック" pitchFamily="34" charset="-128"/>
                <a:cs typeface="+mn-cs"/>
              </a:rPr>
              <a:pPr defTabSz="772073">
                <a:buClrTx/>
                <a:buFontTx/>
                <a:buNone/>
              </a:pPr>
              <a:t>‹#›</a:t>
            </a:fld>
            <a:endParaRPr lang="en-US" kern="1200">
              <a:solidFill>
                <a:prstClr val="white">
                  <a:tint val="75000"/>
                </a:prstClr>
              </a:solidFill>
              <a:ea typeface="ＭＳ Ｐゴシック" pitchFamily="34" charset="-128"/>
              <a:cs typeface="+mn-cs"/>
            </a:endParaRPr>
          </a:p>
        </p:txBody>
      </p:sp>
    </p:spTree>
    <p:extLst>
      <p:ext uri="{BB962C8B-B14F-4D97-AF65-F5344CB8AC3E}">
        <p14:creationId xmlns:p14="http://schemas.microsoft.com/office/powerpoint/2010/main" val="116637327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txStyles>
    <p:titleStyle>
      <a:lvl1pPr algn="ctr" defTabSz="1029406" rtl="0" eaLnBrk="1" latinLnBrk="0" hangingPunct="1">
        <a:spcBef>
          <a:spcPct val="0"/>
        </a:spcBef>
        <a:buNone/>
        <a:defRPr sz="4900" kern="1200">
          <a:solidFill>
            <a:schemeClr val="tx1"/>
          </a:solidFill>
          <a:latin typeface="+mj-lt"/>
          <a:ea typeface="+mj-ea"/>
          <a:cs typeface="+mj-cs"/>
        </a:defRPr>
      </a:lvl1pPr>
    </p:titleStyle>
    <p:bodyStyle>
      <a:lvl1pPr marL="386027" indent="-386027" algn="l" defTabSz="1029406"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36392" indent="-321689" algn="l" defTabSz="1029406"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86757" indent="-257351" algn="l" defTabSz="102940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01459"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316162"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830864"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45567"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60270"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74971" indent="-257351" algn="l" defTabSz="1029406"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29406" rtl="0" eaLnBrk="1" latinLnBrk="0" hangingPunct="1">
        <a:defRPr sz="2000" kern="1200">
          <a:solidFill>
            <a:schemeClr val="tx1"/>
          </a:solidFill>
          <a:latin typeface="+mn-lt"/>
          <a:ea typeface="+mn-ea"/>
          <a:cs typeface="+mn-cs"/>
        </a:defRPr>
      </a:lvl1pPr>
      <a:lvl2pPr marL="514702" algn="l" defTabSz="1029406" rtl="0" eaLnBrk="1" latinLnBrk="0" hangingPunct="1">
        <a:defRPr sz="2000" kern="1200">
          <a:solidFill>
            <a:schemeClr val="tx1"/>
          </a:solidFill>
          <a:latin typeface="+mn-lt"/>
          <a:ea typeface="+mn-ea"/>
          <a:cs typeface="+mn-cs"/>
        </a:defRPr>
      </a:lvl2pPr>
      <a:lvl3pPr marL="1029406" algn="l" defTabSz="1029406" rtl="0" eaLnBrk="1" latinLnBrk="0" hangingPunct="1">
        <a:defRPr sz="2000" kern="1200">
          <a:solidFill>
            <a:schemeClr val="tx1"/>
          </a:solidFill>
          <a:latin typeface="+mn-lt"/>
          <a:ea typeface="+mn-ea"/>
          <a:cs typeface="+mn-cs"/>
        </a:defRPr>
      </a:lvl3pPr>
      <a:lvl4pPr marL="1544107" algn="l" defTabSz="1029406" rtl="0" eaLnBrk="1" latinLnBrk="0" hangingPunct="1">
        <a:defRPr sz="2000" kern="1200">
          <a:solidFill>
            <a:schemeClr val="tx1"/>
          </a:solidFill>
          <a:latin typeface="+mn-lt"/>
          <a:ea typeface="+mn-ea"/>
          <a:cs typeface="+mn-cs"/>
        </a:defRPr>
      </a:lvl4pPr>
      <a:lvl5pPr marL="2058811" algn="l" defTabSz="1029406" rtl="0" eaLnBrk="1" latinLnBrk="0" hangingPunct="1">
        <a:defRPr sz="2000" kern="1200">
          <a:solidFill>
            <a:schemeClr val="tx1"/>
          </a:solidFill>
          <a:latin typeface="+mn-lt"/>
          <a:ea typeface="+mn-ea"/>
          <a:cs typeface="+mn-cs"/>
        </a:defRPr>
      </a:lvl5pPr>
      <a:lvl6pPr marL="2573512" algn="l" defTabSz="1029406" rtl="0" eaLnBrk="1" latinLnBrk="0" hangingPunct="1">
        <a:defRPr sz="2000" kern="1200">
          <a:solidFill>
            <a:schemeClr val="tx1"/>
          </a:solidFill>
          <a:latin typeface="+mn-lt"/>
          <a:ea typeface="+mn-ea"/>
          <a:cs typeface="+mn-cs"/>
        </a:defRPr>
      </a:lvl6pPr>
      <a:lvl7pPr marL="3088216" algn="l" defTabSz="1029406" rtl="0" eaLnBrk="1" latinLnBrk="0" hangingPunct="1">
        <a:defRPr sz="2000" kern="1200">
          <a:solidFill>
            <a:schemeClr val="tx1"/>
          </a:solidFill>
          <a:latin typeface="+mn-lt"/>
          <a:ea typeface="+mn-ea"/>
          <a:cs typeface="+mn-cs"/>
        </a:defRPr>
      </a:lvl7pPr>
      <a:lvl8pPr marL="3602917" algn="l" defTabSz="1029406" rtl="0" eaLnBrk="1" latinLnBrk="0" hangingPunct="1">
        <a:defRPr sz="2000" kern="1200">
          <a:solidFill>
            <a:schemeClr val="tx1"/>
          </a:solidFill>
          <a:latin typeface="+mn-lt"/>
          <a:ea typeface="+mn-ea"/>
          <a:cs typeface="+mn-cs"/>
        </a:defRPr>
      </a:lvl8pPr>
      <a:lvl9pPr marL="4117621" algn="l" defTabSz="1029406"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jpe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 Id="rId9" Type="http://schemas.openxmlformats.org/officeDocument/2006/relationships/image" Target="../media/image59.jp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jpe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tiff"/><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tiff"/><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58.xml"/><Relationship Id="rId6" Type="http://schemas.microsoft.com/office/2007/relationships/hdphoto" Target="../media/hdphoto2.wdp"/><Relationship Id="rId5" Type="http://schemas.openxmlformats.org/officeDocument/2006/relationships/image" Target="../media/image114.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0.xml"/><Relationship Id="rId1" Type="http://schemas.openxmlformats.org/officeDocument/2006/relationships/slideLayout" Target="../slideLayouts/slideLayout8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5.png"/><Relationship Id="rId7"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descr="eScience_Logo_RGB.ep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6165" y="1063325"/>
            <a:ext cx="8198069" cy="1981200"/>
          </a:xfrm>
          <a:prstGeom prst="rect">
            <a:avLst/>
          </a:prstGeom>
          <a:noFill/>
          <a:ln>
            <a:noFill/>
          </a:ln>
        </p:spPr>
      </p:pic>
      <p:sp>
        <p:nvSpPr>
          <p:cNvPr id="251" name="Shape 251"/>
          <p:cNvSpPr txBox="1"/>
          <p:nvPr/>
        </p:nvSpPr>
        <p:spPr>
          <a:xfrm>
            <a:off x="3947200" y="3242075"/>
            <a:ext cx="2881420" cy="607800"/>
          </a:xfrm>
          <a:prstGeom prst="rect">
            <a:avLst/>
          </a:prstGeom>
          <a:noFill/>
          <a:ln>
            <a:noFill/>
          </a:ln>
        </p:spPr>
        <p:txBody>
          <a:bodyPr spcFirstLastPara="1" wrap="square" lIns="91404" tIns="91404" rIns="91404" bIns="91404" anchor="t" anchorCtr="0">
            <a:noAutofit/>
          </a:bodyPr>
          <a:lstStyle/>
          <a:p>
            <a:r>
              <a:rPr lang="en-US" sz="2400" dirty="0"/>
              <a:t>August 2018 </a:t>
            </a:r>
            <a:endParaRPr sz="2400" dirty="0"/>
          </a:p>
        </p:txBody>
      </p:sp>
      <p:sp>
        <p:nvSpPr>
          <p:cNvPr id="2" name="TextBox 1"/>
          <p:cNvSpPr txBox="1"/>
          <p:nvPr/>
        </p:nvSpPr>
        <p:spPr>
          <a:xfrm>
            <a:off x="1363550" y="4305241"/>
            <a:ext cx="6357439" cy="400087"/>
          </a:xfrm>
          <a:prstGeom prst="rect">
            <a:avLst/>
          </a:prstGeom>
          <a:noFill/>
        </p:spPr>
        <p:txBody>
          <a:bodyPr wrap="none" lIns="91420" tIns="45709" rIns="91420" bIns="45709" rtlCol="0">
            <a:spAutoFit/>
          </a:bodyPr>
          <a:lstStyle/>
          <a:p>
            <a:r>
              <a:rPr lang="en-US" sz="2000" dirty="0"/>
              <a:t>Sarah Stone, co-Executive Director, eScience Institute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Shape 322"/>
          <p:cNvGrpSpPr/>
          <p:nvPr/>
        </p:nvGrpSpPr>
        <p:grpSpPr>
          <a:xfrm>
            <a:off x="7671203" y="2092105"/>
            <a:ext cx="1319684" cy="1595311"/>
            <a:chOff x="666947" y="1796288"/>
            <a:chExt cx="1319684" cy="1595311"/>
          </a:xfrm>
        </p:grpSpPr>
        <p:sp>
          <p:nvSpPr>
            <p:cNvPr id="323" name="Shape 323"/>
            <p:cNvSpPr txBox="1"/>
            <p:nvPr/>
          </p:nvSpPr>
          <p:spPr>
            <a:xfrm>
              <a:off x="666947" y="2684387"/>
              <a:ext cx="1319684" cy="707212"/>
            </a:xfrm>
            <a:prstGeom prst="rect">
              <a:avLst/>
            </a:prstGeom>
            <a:noFill/>
            <a:ln>
              <a:noFill/>
            </a:ln>
          </p:spPr>
          <p:txBody>
            <a:bodyPr spcFirstLastPara="1" wrap="square" lIns="90750" tIns="45375" rIns="90750" bIns="45375" anchor="t" anchorCtr="0">
              <a:noAutofit/>
            </a:bodyPr>
            <a:lstStyle/>
            <a:p>
              <a:pPr marL="112355" indent="-112355"/>
              <a:r>
                <a:rPr lang="en-US" sz="1000">
                  <a:latin typeface="Calibri"/>
                  <a:ea typeface="Calibri"/>
                  <a:cs typeface="Calibri"/>
                  <a:sym typeface="Calibri"/>
                </a:rPr>
                <a:t>Jake VanderPlas</a:t>
              </a:r>
              <a:endParaRPr sz="1000">
                <a:latin typeface="Calibri"/>
                <a:ea typeface="Calibri"/>
                <a:cs typeface="Calibri"/>
                <a:sym typeface="Calibri"/>
              </a:endParaRPr>
            </a:p>
            <a:p>
              <a:pPr marL="112355" indent="-112355"/>
              <a:r>
                <a:rPr lang="en-US" sz="1000">
                  <a:latin typeface="Calibri"/>
                  <a:ea typeface="Calibri"/>
                  <a:cs typeface="Calibri"/>
                  <a:sym typeface="Calibri"/>
                </a:rPr>
                <a:t>Director of Open</a:t>
              </a:r>
              <a:endParaRPr/>
            </a:p>
            <a:p>
              <a:pPr marL="112355" indent="-112355"/>
              <a:r>
                <a:rPr lang="en-US" sz="1000">
                  <a:latin typeface="Calibri"/>
                  <a:ea typeface="Calibri"/>
                  <a:cs typeface="Calibri"/>
                  <a:sym typeface="Calibri"/>
                </a:rPr>
                <a:t>Software</a:t>
              </a:r>
              <a:endParaRPr/>
            </a:p>
            <a:p>
              <a:pPr marL="112355" indent="-112355"/>
              <a:r>
                <a:rPr lang="en-US" sz="1000">
                  <a:latin typeface="Calibri"/>
                  <a:ea typeface="Calibri"/>
                  <a:cs typeface="Calibri"/>
                  <a:sym typeface="Calibri"/>
                </a:rPr>
                <a:t>Ph.D. Astronomy</a:t>
              </a:r>
              <a:endParaRPr/>
            </a:p>
          </p:txBody>
        </p:sp>
        <p:pic>
          <p:nvPicPr>
            <p:cNvPr id="324" name="Shape 324" descr="Jake.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735" y="1796288"/>
              <a:ext cx="914400" cy="914400"/>
            </a:xfrm>
            <a:prstGeom prst="rect">
              <a:avLst/>
            </a:prstGeom>
            <a:noFill/>
            <a:ln>
              <a:noFill/>
            </a:ln>
          </p:spPr>
        </p:pic>
      </p:grpSp>
      <p:grpSp>
        <p:nvGrpSpPr>
          <p:cNvPr id="325" name="Shape 325"/>
          <p:cNvGrpSpPr/>
          <p:nvPr/>
        </p:nvGrpSpPr>
        <p:grpSpPr>
          <a:xfrm>
            <a:off x="6461784" y="2092103"/>
            <a:ext cx="1199480" cy="1621612"/>
            <a:chOff x="5101604" y="1610260"/>
            <a:chExt cx="1199480" cy="1621612"/>
          </a:xfrm>
        </p:grpSpPr>
        <p:pic>
          <p:nvPicPr>
            <p:cNvPr id="326" name="Shape 326" descr="Valentina copy.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86404" y="1610260"/>
              <a:ext cx="755904" cy="914400"/>
            </a:xfrm>
            <a:prstGeom prst="rect">
              <a:avLst/>
            </a:prstGeom>
            <a:noFill/>
            <a:ln>
              <a:noFill/>
            </a:ln>
          </p:spPr>
        </p:pic>
        <p:sp>
          <p:nvSpPr>
            <p:cNvPr id="327" name="Shape 327"/>
            <p:cNvSpPr txBox="1"/>
            <p:nvPr/>
          </p:nvSpPr>
          <p:spPr>
            <a:xfrm>
              <a:off x="5101604" y="2524660"/>
              <a:ext cx="1199480" cy="707212"/>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Valentina Staneva</a:t>
              </a:r>
              <a:endParaRPr sz="1000">
                <a:latin typeface="Calibri"/>
                <a:ea typeface="Calibri"/>
                <a:cs typeface="Calibri"/>
                <a:sym typeface="Calibri"/>
              </a:endParaRPr>
            </a:p>
            <a:p>
              <a:pPr marL="110776" indent="-110776"/>
              <a:r>
                <a:rPr lang="en-US" sz="1000">
                  <a:latin typeface="Calibri"/>
                  <a:ea typeface="Calibri"/>
                  <a:cs typeface="Calibri"/>
                  <a:sym typeface="Calibri"/>
                </a:rPr>
                <a:t>Ph.D. Applied</a:t>
              </a:r>
              <a:endParaRPr/>
            </a:p>
            <a:p>
              <a:pPr marL="110776" indent="-110776"/>
              <a:r>
                <a:rPr lang="en-US" sz="1000">
                  <a:latin typeface="Calibri"/>
                  <a:ea typeface="Calibri"/>
                  <a:cs typeface="Calibri"/>
                  <a:sym typeface="Calibri"/>
                </a:rPr>
                <a:t>Mathematics and</a:t>
              </a:r>
              <a:endParaRPr/>
            </a:p>
            <a:p>
              <a:pPr marL="110776" indent="-110776"/>
              <a:r>
                <a:rPr lang="en-US" sz="1000">
                  <a:latin typeface="Calibri"/>
                  <a:ea typeface="Calibri"/>
                  <a:cs typeface="Calibri"/>
                  <a:sym typeface="Calibri"/>
                </a:rPr>
                <a:t>Statistics</a:t>
              </a:r>
              <a:endParaRPr/>
            </a:p>
          </p:txBody>
        </p:sp>
      </p:grpSp>
      <p:grpSp>
        <p:nvGrpSpPr>
          <p:cNvPr id="328" name="Shape 328"/>
          <p:cNvGrpSpPr/>
          <p:nvPr/>
        </p:nvGrpSpPr>
        <p:grpSpPr>
          <a:xfrm>
            <a:off x="6410541" y="637962"/>
            <a:ext cx="1407930" cy="1436792"/>
            <a:chOff x="6431150" y="1475230"/>
            <a:chExt cx="1407930" cy="1436792"/>
          </a:xfrm>
        </p:grpSpPr>
        <p:pic>
          <p:nvPicPr>
            <p:cNvPr id="329" name="Shape 32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26314" y="1475230"/>
              <a:ext cx="809981" cy="914400"/>
            </a:xfrm>
            <a:prstGeom prst="rect">
              <a:avLst/>
            </a:prstGeom>
            <a:noFill/>
            <a:ln>
              <a:noFill/>
            </a:ln>
          </p:spPr>
        </p:pic>
        <p:sp>
          <p:nvSpPr>
            <p:cNvPr id="330" name="Shape 330"/>
            <p:cNvSpPr txBox="1"/>
            <p:nvPr/>
          </p:nvSpPr>
          <p:spPr>
            <a:xfrm>
              <a:off x="6431150" y="2358699"/>
              <a:ext cx="1407930" cy="553323"/>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Bernease Herman</a:t>
              </a:r>
              <a:endParaRPr sz="1000">
                <a:latin typeface="Calibri"/>
                <a:ea typeface="Calibri"/>
                <a:cs typeface="Calibri"/>
                <a:sym typeface="Calibri"/>
              </a:endParaRPr>
            </a:p>
            <a:p>
              <a:pPr marL="110776" indent="-110776"/>
              <a:r>
                <a:rPr lang="en-US" sz="1000">
                  <a:latin typeface="Calibri"/>
                  <a:ea typeface="Calibri"/>
                  <a:cs typeface="Calibri"/>
                  <a:sym typeface="Calibri"/>
                </a:rPr>
                <a:t>B.S. Statistics</a:t>
              </a:r>
              <a:endParaRPr/>
            </a:p>
            <a:p>
              <a:pPr marL="110776" indent="-110776"/>
              <a:r>
                <a:rPr lang="en-US" sz="1000">
                  <a:latin typeface="Calibri"/>
                  <a:ea typeface="Calibri"/>
                  <a:cs typeface="Calibri"/>
                  <a:sym typeface="Calibri"/>
                </a:rPr>
                <a:t>Formerly SE at Amazon</a:t>
              </a:r>
              <a:endParaRPr/>
            </a:p>
          </p:txBody>
        </p:sp>
      </p:grpSp>
      <p:grpSp>
        <p:nvGrpSpPr>
          <p:cNvPr id="331" name="Shape 331"/>
          <p:cNvGrpSpPr/>
          <p:nvPr/>
        </p:nvGrpSpPr>
        <p:grpSpPr>
          <a:xfrm>
            <a:off x="3689691" y="3320173"/>
            <a:ext cx="1319746" cy="1613777"/>
            <a:chOff x="8367421" y="867631"/>
            <a:chExt cx="1319746" cy="1613777"/>
          </a:xfrm>
        </p:grpSpPr>
        <p:pic>
          <p:nvPicPr>
            <p:cNvPr id="332" name="Shape 33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430225" y="867631"/>
              <a:ext cx="887830" cy="914400"/>
            </a:xfrm>
            <a:prstGeom prst="rect">
              <a:avLst/>
            </a:prstGeom>
            <a:noFill/>
            <a:ln>
              <a:noFill/>
            </a:ln>
          </p:spPr>
        </p:pic>
        <p:sp>
          <p:nvSpPr>
            <p:cNvPr id="333" name="Shape 333"/>
            <p:cNvSpPr txBox="1"/>
            <p:nvPr/>
          </p:nvSpPr>
          <p:spPr>
            <a:xfrm>
              <a:off x="8367421" y="1774196"/>
              <a:ext cx="1319746" cy="707212"/>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Rob Fatland</a:t>
              </a:r>
              <a:endParaRPr sz="1000">
                <a:latin typeface="Calibri"/>
                <a:ea typeface="Calibri"/>
                <a:cs typeface="Calibri"/>
                <a:sym typeface="Calibri"/>
              </a:endParaRPr>
            </a:p>
            <a:p>
              <a:pPr marL="119036" indent="-109514"/>
              <a:r>
                <a:rPr lang="en-US" sz="1000">
                  <a:latin typeface="Calibri"/>
                  <a:ea typeface="Calibri"/>
                  <a:cs typeface="Calibri"/>
                  <a:sym typeface="Calibri"/>
                </a:rPr>
                <a:t>Director of Cloud &amp;</a:t>
              </a:r>
              <a:endParaRPr/>
            </a:p>
            <a:p>
              <a:pPr marL="119036" indent="-109514"/>
              <a:r>
                <a:rPr lang="en-US" sz="1000">
                  <a:latin typeface="Calibri"/>
                  <a:ea typeface="Calibri"/>
                  <a:cs typeface="Calibri"/>
                  <a:sym typeface="Calibri"/>
                </a:rPr>
                <a:t>Data Solutions</a:t>
              </a:r>
              <a:endParaRPr/>
            </a:p>
            <a:p>
              <a:pPr marL="110776" indent="-110776"/>
              <a:r>
                <a:rPr lang="en-US" sz="1000">
                  <a:latin typeface="Calibri"/>
                  <a:ea typeface="Calibri"/>
                  <a:cs typeface="Calibri"/>
                  <a:sym typeface="Calibri"/>
                </a:rPr>
                <a:t>Ph.D. Geophysics</a:t>
              </a:r>
              <a:endParaRPr/>
            </a:p>
          </p:txBody>
        </p:sp>
      </p:grpSp>
      <p:sp>
        <p:nvSpPr>
          <p:cNvPr id="334" name="Shape 334"/>
          <p:cNvSpPr txBox="1"/>
          <p:nvPr/>
        </p:nvSpPr>
        <p:spPr>
          <a:xfrm>
            <a:off x="2326802" y="1368857"/>
            <a:ext cx="1558393"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Executive Directors</a:t>
            </a:r>
            <a:endParaRPr/>
          </a:p>
        </p:txBody>
      </p:sp>
      <p:grpSp>
        <p:nvGrpSpPr>
          <p:cNvPr id="335" name="Shape 335"/>
          <p:cNvGrpSpPr/>
          <p:nvPr/>
        </p:nvGrpSpPr>
        <p:grpSpPr>
          <a:xfrm>
            <a:off x="7642814" y="630129"/>
            <a:ext cx="1204129" cy="1294337"/>
            <a:chOff x="1596347" y="1653202"/>
            <a:chExt cx="1204129" cy="1294337"/>
          </a:xfrm>
        </p:grpSpPr>
        <p:sp>
          <p:nvSpPr>
            <p:cNvPr id="336" name="Shape 336"/>
            <p:cNvSpPr txBox="1"/>
            <p:nvPr/>
          </p:nvSpPr>
          <p:spPr>
            <a:xfrm>
              <a:off x="1596347" y="2548104"/>
              <a:ext cx="1204129" cy="399435"/>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Ariel Rokem</a:t>
              </a:r>
              <a:endParaRPr sz="1000">
                <a:latin typeface="Calibri"/>
                <a:ea typeface="Calibri"/>
                <a:cs typeface="Calibri"/>
                <a:sym typeface="Calibri"/>
              </a:endParaRPr>
            </a:p>
            <a:p>
              <a:r>
                <a:rPr lang="en-US" sz="1000">
                  <a:latin typeface="Calibri"/>
                  <a:ea typeface="Calibri"/>
                  <a:cs typeface="Calibri"/>
                  <a:sym typeface="Calibri"/>
                </a:rPr>
                <a:t>Ph.D. Neuroscience</a:t>
              </a:r>
              <a:endParaRPr/>
            </a:p>
          </p:txBody>
        </p:sp>
        <p:pic>
          <p:nvPicPr>
            <p:cNvPr id="337" name="Shape 33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668113" y="1653202"/>
              <a:ext cx="803658" cy="914400"/>
            </a:xfrm>
            <a:prstGeom prst="rect">
              <a:avLst/>
            </a:prstGeom>
            <a:noFill/>
            <a:ln>
              <a:noFill/>
            </a:ln>
          </p:spPr>
        </p:pic>
      </p:grpSp>
      <p:pic>
        <p:nvPicPr>
          <p:cNvPr id="338" name="Shape 33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057400" y="1657350"/>
            <a:ext cx="914400" cy="914400"/>
          </a:xfrm>
          <a:prstGeom prst="rect">
            <a:avLst/>
          </a:prstGeom>
          <a:noFill/>
          <a:ln>
            <a:noFill/>
          </a:ln>
        </p:spPr>
      </p:pic>
      <p:pic>
        <p:nvPicPr>
          <p:cNvPr id="339" name="Shape 33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214723" y="1657350"/>
            <a:ext cx="914400" cy="914400"/>
          </a:xfrm>
          <a:prstGeom prst="rect">
            <a:avLst/>
          </a:prstGeom>
          <a:noFill/>
          <a:ln>
            <a:noFill/>
          </a:ln>
        </p:spPr>
      </p:pic>
      <p:sp>
        <p:nvSpPr>
          <p:cNvPr id="340" name="Shape 340"/>
          <p:cNvSpPr txBox="1"/>
          <p:nvPr/>
        </p:nvSpPr>
        <p:spPr>
          <a:xfrm>
            <a:off x="1889499" y="2591694"/>
            <a:ext cx="1475342" cy="39943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Micaela Parker</a:t>
            </a:r>
            <a:endParaRPr/>
          </a:p>
          <a:p>
            <a:pPr marL="110776" indent="-110776"/>
            <a:r>
              <a:rPr lang="en-US" sz="1000">
                <a:latin typeface="Calibri"/>
                <a:ea typeface="Calibri"/>
                <a:cs typeface="Calibri"/>
                <a:sym typeface="Calibri"/>
              </a:rPr>
              <a:t>Ph.D. Oceanography</a:t>
            </a:r>
            <a:endParaRPr/>
          </a:p>
        </p:txBody>
      </p:sp>
      <p:sp>
        <p:nvSpPr>
          <p:cNvPr id="341" name="Shape 341"/>
          <p:cNvSpPr txBox="1"/>
          <p:nvPr/>
        </p:nvSpPr>
        <p:spPr>
          <a:xfrm>
            <a:off x="3127420" y="2588291"/>
            <a:ext cx="1475342" cy="39943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Sarah Stone</a:t>
            </a:r>
            <a:endParaRPr/>
          </a:p>
          <a:p>
            <a:pPr marL="110776" indent="-110776"/>
            <a:r>
              <a:rPr lang="en-US" sz="1000">
                <a:latin typeface="Calibri"/>
                <a:ea typeface="Calibri"/>
                <a:cs typeface="Calibri"/>
                <a:sym typeface="Calibri"/>
              </a:rPr>
              <a:t>Ph.D. Oceanography</a:t>
            </a:r>
            <a:endParaRPr/>
          </a:p>
        </p:txBody>
      </p:sp>
      <p:sp>
        <p:nvSpPr>
          <p:cNvPr id="342" name="Shape 342"/>
          <p:cNvSpPr/>
          <p:nvPr/>
        </p:nvSpPr>
        <p:spPr>
          <a:xfrm>
            <a:off x="1868556" y="1393938"/>
            <a:ext cx="2438400" cy="1597189"/>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43" name="Shape 343"/>
          <p:cNvSpPr txBox="1">
            <a:spLocks noGrp="1"/>
          </p:cNvSpPr>
          <p:nvPr>
            <p:ph type="title"/>
          </p:nvPr>
        </p:nvSpPr>
        <p:spPr>
          <a:xfrm>
            <a:off x="384048" y="438912"/>
            <a:ext cx="3200400" cy="685800"/>
          </a:xfrm>
          <a:prstGeom prst="rect">
            <a:avLst/>
          </a:prstGeom>
          <a:noFill/>
          <a:ln>
            <a:noFill/>
          </a:ln>
        </p:spPr>
        <p:txBody>
          <a:bodyPr spcFirstLastPara="1" wrap="square" lIns="81107" tIns="40540" rIns="81107" bIns="40540" anchor="ctr" anchorCtr="0">
            <a:noAutofit/>
          </a:bodyPr>
          <a:lstStyle/>
          <a:p>
            <a:pPr algn="l"/>
            <a:r>
              <a:rPr lang="en-US"/>
              <a:t>Who We Are?</a:t>
            </a:r>
            <a:endParaRPr/>
          </a:p>
        </p:txBody>
      </p:sp>
      <p:pic>
        <p:nvPicPr>
          <p:cNvPr id="344" name="Shape 344"/>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888291" y="3303832"/>
            <a:ext cx="914400" cy="914400"/>
          </a:xfrm>
          <a:prstGeom prst="rect">
            <a:avLst/>
          </a:prstGeom>
          <a:noFill/>
          <a:ln>
            <a:noFill/>
          </a:ln>
        </p:spPr>
      </p:pic>
      <p:sp>
        <p:nvSpPr>
          <p:cNvPr id="345" name="Shape 345"/>
          <p:cNvSpPr txBox="1"/>
          <p:nvPr/>
        </p:nvSpPr>
        <p:spPr>
          <a:xfrm>
            <a:off x="4925949" y="4207858"/>
            <a:ext cx="1351335" cy="707212"/>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Amanda Tan</a:t>
            </a:r>
            <a:endParaRPr/>
          </a:p>
          <a:p>
            <a:pPr marL="119036" indent="-109514"/>
            <a:r>
              <a:rPr lang="en-US" sz="1000">
                <a:latin typeface="Calibri"/>
                <a:ea typeface="Calibri"/>
                <a:cs typeface="Calibri"/>
                <a:sym typeface="Calibri"/>
              </a:rPr>
              <a:t>Cloud Technology Lead Developer</a:t>
            </a:r>
            <a:endParaRPr/>
          </a:p>
          <a:p>
            <a:pPr marL="119036" indent="-109514"/>
            <a:r>
              <a:rPr lang="en-US" sz="1000">
                <a:latin typeface="Calibri"/>
                <a:ea typeface="Calibri"/>
                <a:cs typeface="Calibri"/>
                <a:sym typeface="Calibri"/>
              </a:rPr>
              <a:t>Ph.D. Civil &amp; Env. Eng.</a:t>
            </a:r>
            <a:endParaRPr/>
          </a:p>
        </p:txBody>
      </p:sp>
      <p:sp>
        <p:nvSpPr>
          <p:cNvPr id="346" name="Shape 346"/>
          <p:cNvSpPr/>
          <p:nvPr/>
        </p:nvSpPr>
        <p:spPr>
          <a:xfrm>
            <a:off x="3603133" y="3055005"/>
            <a:ext cx="2558160" cy="1876316"/>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47" name="Shape 347"/>
          <p:cNvSpPr txBox="1"/>
          <p:nvPr/>
        </p:nvSpPr>
        <p:spPr>
          <a:xfrm>
            <a:off x="4243766" y="3042746"/>
            <a:ext cx="1428186"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Cloud Solutions</a:t>
            </a:r>
            <a:endParaRPr/>
          </a:p>
        </p:txBody>
      </p:sp>
      <p:sp>
        <p:nvSpPr>
          <p:cNvPr id="348" name="Shape 348"/>
          <p:cNvSpPr txBox="1"/>
          <p:nvPr/>
        </p:nvSpPr>
        <p:spPr>
          <a:xfrm>
            <a:off x="7032404" y="283237"/>
            <a:ext cx="1315663"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Data Scientists</a:t>
            </a:r>
            <a:endParaRPr/>
          </a:p>
        </p:txBody>
      </p:sp>
      <p:sp>
        <p:nvSpPr>
          <p:cNvPr id="349" name="Shape 349"/>
          <p:cNvSpPr/>
          <p:nvPr/>
        </p:nvSpPr>
        <p:spPr>
          <a:xfrm>
            <a:off x="6410539" y="285750"/>
            <a:ext cx="2514228" cy="4658954"/>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50" name="Shape 350"/>
          <p:cNvSpPr txBox="1"/>
          <p:nvPr/>
        </p:nvSpPr>
        <p:spPr>
          <a:xfrm>
            <a:off x="382243" y="4436446"/>
            <a:ext cx="1421409" cy="39943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Rachael Murray</a:t>
            </a:r>
            <a:endParaRPr/>
          </a:p>
          <a:p>
            <a:r>
              <a:rPr lang="en-US" sz="1000">
                <a:latin typeface="Calibri"/>
                <a:ea typeface="Calibri"/>
                <a:cs typeface="Calibri"/>
                <a:sym typeface="Calibri"/>
              </a:rPr>
              <a:t>Program Specialist</a:t>
            </a:r>
            <a:endParaRPr/>
          </a:p>
        </p:txBody>
      </p:sp>
      <p:sp>
        <p:nvSpPr>
          <p:cNvPr id="351" name="Shape 351"/>
          <p:cNvSpPr txBox="1"/>
          <p:nvPr/>
        </p:nvSpPr>
        <p:spPr>
          <a:xfrm>
            <a:off x="386140" y="3054962"/>
            <a:ext cx="1431765"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Events</a:t>
            </a:r>
            <a:endParaRPr/>
          </a:p>
        </p:txBody>
      </p:sp>
      <p:sp>
        <p:nvSpPr>
          <p:cNvPr id="352" name="Shape 352"/>
          <p:cNvSpPr/>
          <p:nvPr/>
        </p:nvSpPr>
        <p:spPr>
          <a:xfrm>
            <a:off x="356080" y="3046328"/>
            <a:ext cx="1442277" cy="1887622"/>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53" name="Shape 353"/>
          <p:cNvSpPr txBox="1"/>
          <p:nvPr/>
        </p:nvSpPr>
        <p:spPr>
          <a:xfrm>
            <a:off x="4435404" y="1382955"/>
            <a:ext cx="1660596"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Director of Research</a:t>
            </a:r>
            <a:endParaRPr/>
          </a:p>
        </p:txBody>
      </p:sp>
      <p:sp>
        <p:nvSpPr>
          <p:cNvPr id="354" name="Shape 354"/>
          <p:cNvSpPr txBox="1"/>
          <p:nvPr/>
        </p:nvSpPr>
        <p:spPr>
          <a:xfrm>
            <a:off x="4419602" y="2470627"/>
            <a:ext cx="1734839" cy="553323"/>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David Beck</a:t>
            </a:r>
            <a:endParaRPr/>
          </a:p>
          <a:p>
            <a:pPr marL="110776" indent="-110776"/>
            <a:r>
              <a:rPr lang="en-US" sz="1000">
                <a:latin typeface="Calibri"/>
                <a:ea typeface="Calibri"/>
                <a:cs typeface="Calibri"/>
                <a:sym typeface="Calibri"/>
              </a:rPr>
              <a:t>Ph.D. </a:t>
            </a:r>
            <a:r>
              <a:rPr lang="en-US" sz="1000">
                <a:solidFill>
                  <a:schemeClr val="dk1"/>
                </a:solidFill>
                <a:latin typeface="Calibri"/>
                <a:ea typeface="Calibri"/>
                <a:cs typeface="Calibri"/>
                <a:sym typeface="Calibri"/>
              </a:rPr>
              <a:t>Medicinal Chemistry,</a:t>
            </a:r>
            <a:endParaRPr/>
          </a:p>
          <a:p>
            <a:pPr marL="110776" indent="-110776"/>
            <a:r>
              <a:rPr lang="en-US" sz="1000">
                <a:solidFill>
                  <a:schemeClr val="dk1"/>
                </a:solidFill>
                <a:latin typeface="Calibri"/>
                <a:ea typeface="Calibri"/>
                <a:cs typeface="Calibri"/>
                <a:sym typeface="Calibri"/>
              </a:rPr>
              <a:t>Biomolecular Struct. &amp; Design</a:t>
            </a:r>
            <a:endParaRPr sz="1000">
              <a:latin typeface="Calibri"/>
              <a:ea typeface="Calibri"/>
              <a:cs typeface="Calibri"/>
              <a:sym typeface="Calibri"/>
            </a:endParaRPr>
          </a:p>
        </p:txBody>
      </p:sp>
      <p:sp>
        <p:nvSpPr>
          <p:cNvPr id="355" name="Shape 355"/>
          <p:cNvSpPr/>
          <p:nvPr/>
        </p:nvSpPr>
        <p:spPr>
          <a:xfrm>
            <a:off x="4369781" y="1400459"/>
            <a:ext cx="1779204" cy="1592122"/>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pic>
        <p:nvPicPr>
          <p:cNvPr id="356" name="Shape 356" descr="avid Beck"/>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810111" y="1652782"/>
            <a:ext cx="704959" cy="835355"/>
          </a:xfrm>
          <a:prstGeom prst="rect">
            <a:avLst/>
          </a:prstGeom>
          <a:noFill/>
          <a:ln>
            <a:noFill/>
          </a:ln>
        </p:spPr>
      </p:pic>
      <p:sp>
        <p:nvSpPr>
          <p:cNvPr id="357" name="Shape 357"/>
          <p:cNvSpPr/>
          <p:nvPr/>
        </p:nvSpPr>
        <p:spPr>
          <a:xfrm>
            <a:off x="1975173" y="3054962"/>
            <a:ext cx="1453732" cy="1889742"/>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pic>
        <p:nvPicPr>
          <p:cNvPr id="358" name="Shape 358"/>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2176832" y="3361962"/>
            <a:ext cx="1007534" cy="947776"/>
          </a:xfrm>
          <a:prstGeom prst="rect">
            <a:avLst/>
          </a:prstGeom>
          <a:noFill/>
          <a:ln>
            <a:noFill/>
          </a:ln>
        </p:spPr>
      </p:pic>
      <p:sp>
        <p:nvSpPr>
          <p:cNvPr id="359" name="Shape 359"/>
          <p:cNvSpPr txBox="1"/>
          <p:nvPr/>
        </p:nvSpPr>
        <p:spPr>
          <a:xfrm>
            <a:off x="1981202" y="3040145"/>
            <a:ext cx="1431765"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Communications</a:t>
            </a:r>
            <a:endParaRPr/>
          </a:p>
        </p:txBody>
      </p:sp>
      <p:sp>
        <p:nvSpPr>
          <p:cNvPr id="360" name="Shape 360"/>
          <p:cNvSpPr txBox="1"/>
          <p:nvPr/>
        </p:nvSpPr>
        <p:spPr>
          <a:xfrm>
            <a:off x="2091382" y="4353557"/>
            <a:ext cx="1065819" cy="553323"/>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Robin Brooks</a:t>
            </a:r>
            <a:endParaRPr/>
          </a:p>
          <a:p>
            <a:r>
              <a:rPr lang="en-US" sz="1000">
                <a:latin typeface="Calibri"/>
                <a:ea typeface="Calibri"/>
                <a:cs typeface="Calibri"/>
                <a:sym typeface="Calibri"/>
              </a:rPr>
              <a:t>Communications Associate</a:t>
            </a:r>
            <a:endParaRPr/>
          </a:p>
        </p:txBody>
      </p:sp>
      <p:pic>
        <p:nvPicPr>
          <p:cNvPr id="361" name="Shape 361" descr="https://www.cs.washington.edu/public_files/portraits/magda_sm.jp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00033" y="1635272"/>
            <a:ext cx="746760" cy="933450"/>
          </a:xfrm>
          <a:prstGeom prst="rect">
            <a:avLst/>
          </a:prstGeom>
          <a:noFill/>
          <a:ln>
            <a:noFill/>
          </a:ln>
        </p:spPr>
      </p:pic>
      <p:sp>
        <p:nvSpPr>
          <p:cNvPr id="362" name="Shape 362"/>
          <p:cNvSpPr txBox="1"/>
          <p:nvPr/>
        </p:nvSpPr>
        <p:spPr>
          <a:xfrm>
            <a:off x="685681" y="1360795"/>
            <a:ext cx="894651"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Director</a:t>
            </a:r>
            <a:endParaRPr/>
          </a:p>
        </p:txBody>
      </p:sp>
      <p:sp>
        <p:nvSpPr>
          <p:cNvPr id="363" name="Shape 363"/>
          <p:cNvSpPr txBox="1"/>
          <p:nvPr/>
        </p:nvSpPr>
        <p:spPr>
          <a:xfrm>
            <a:off x="352206" y="2571752"/>
            <a:ext cx="1734839" cy="39943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Magdalena Balazinska</a:t>
            </a:r>
            <a:endParaRPr sz="1000">
              <a:latin typeface="Calibri"/>
              <a:ea typeface="Calibri"/>
              <a:cs typeface="Calibri"/>
              <a:sym typeface="Calibri"/>
            </a:endParaRPr>
          </a:p>
          <a:p>
            <a:pPr marL="110776" indent="-110776"/>
            <a:r>
              <a:rPr lang="en-US" sz="1000">
                <a:latin typeface="Calibri"/>
                <a:ea typeface="Calibri"/>
                <a:cs typeface="Calibri"/>
                <a:sym typeface="Calibri"/>
              </a:rPr>
              <a:t>Ph.D. </a:t>
            </a:r>
            <a:r>
              <a:rPr lang="en-US" sz="1000">
                <a:solidFill>
                  <a:schemeClr val="dk1"/>
                </a:solidFill>
                <a:latin typeface="Calibri"/>
                <a:ea typeface="Calibri"/>
                <a:cs typeface="Calibri"/>
                <a:sym typeface="Calibri"/>
              </a:rPr>
              <a:t>Computer Science</a:t>
            </a:r>
            <a:endParaRPr/>
          </a:p>
        </p:txBody>
      </p:sp>
      <p:sp>
        <p:nvSpPr>
          <p:cNvPr id="364" name="Shape 364"/>
          <p:cNvSpPr/>
          <p:nvPr/>
        </p:nvSpPr>
        <p:spPr>
          <a:xfrm>
            <a:off x="350316" y="1400459"/>
            <a:ext cx="1448040" cy="1583997"/>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pic>
        <p:nvPicPr>
          <p:cNvPr id="365" name="Shape 365" descr="https://www.cs.washington.edu/public_files/portraits/lazowska_sm.jp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2430058" y="437934"/>
            <a:ext cx="746322" cy="857762"/>
          </a:xfrm>
          <a:prstGeom prst="rect">
            <a:avLst/>
          </a:prstGeom>
          <a:noFill/>
          <a:ln>
            <a:noFill/>
          </a:ln>
        </p:spPr>
      </p:pic>
      <p:sp>
        <p:nvSpPr>
          <p:cNvPr id="366" name="Shape 366"/>
          <p:cNvSpPr/>
          <p:nvPr/>
        </p:nvSpPr>
        <p:spPr>
          <a:xfrm>
            <a:off x="2363387" y="397285"/>
            <a:ext cx="3251174" cy="924671"/>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67" name="Shape 367"/>
          <p:cNvSpPr txBox="1"/>
          <p:nvPr/>
        </p:nvSpPr>
        <p:spPr>
          <a:xfrm>
            <a:off x="3153651" y="392945"/>
            <a:ext cx="1515419"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Founding Director</a:t>
            </a:r>
            <a:endParaRPr i="1">
              <a:latin typeface="Calibri"/>
              <a:ea typeface="Calibri"/>
              <a:cs typeface="Calibri"/>
              <a:sym typeface="Calibri"/>
            </a:endParaRPr>
          </a:p>
        </p:txBody>
      </p:sp>
      <p:sp>
        <p:nvSpPr>
          <p:cNvPr id="368" name="Shape 368"/>
          <p:cNvSpPr txBox="1"/>
          <p:nvPr/>
        </p:nvSpPr>
        <p:spPr>
          <a:xfrm>
            <a:off x="3153653" y="664550"/>
            <a:ext cx="1734839" cy="39943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Ed Lazowska</a:t>
            </a:r>
            <a:endParaRPr sz="1000">
              <a:latin typeface="Calibri"/>
              <a:ea typeface="Calibri"/>
              <a:cs typeface="Calibri"/>
              <a:sym typeface="Calibri"/>
            </a:endParaRPr>
          </a:p>
          <a:p>
            <a:pPr marL="110776" indent="-110776"/>
            <a:r>
              <a:rPr lang="en-US" sz="1000">
                <a:latin typeface="Calibri"/>
                <a:ea typeface="Calibri"/>
                <a:cs typeface="Calibri"/>
                <a:sym typeface="Calibri"/>
              </a:rPr>
              <a:t>Ph.D. </a:t>
            </a:r>
            <a:r>
              <a:rPr lang="en-US" sz="1000">
                <a:solidFill>
                  <a:schemeClr val="dk1"/>
                </a:solidFill>
                <a:latin typeface="Calibri"/>
                <a:ea typeface="Calibri"/>
                <a:cs typeface="Calibri"/>
                <a:sym typeface="Calibri"/>
              </a:rPr>
              <a:t>Computer Science</a:t>
            </a:r>
            <a:endParaRPr/>
          </a:p>
        </p:txBody>
      </p:sp>
      <p:pic>
        <p:nvPicPr>
          <p:cNvPr id="369" name="Shape 369" descr="http://escience.washington.edu/wp-content/uploads/2018/04/Rachael-Murray.jpg"/>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82539" y="3403022"/>
            <a:ext cx="971550" cy="971550"/>
          </a:xfrm>
          <a:prstGeom prst="rect">
            <a:avLst/>
          </a:prstGeom>
          <a:noFill/>
          <a:ln>
            <a:noFill/>
          </a:ln>
        </p:spPr>
      </p:pic>
      <p:sp>
        <p:nvSpPr>
          <p:cNvPr id="370" name="Shape 370"/>
          <p:cNvSpPr txBox="1"/>
          <p:nvPr/>
        </p:nvSpPr>
        <p:spPr>
          <a:xfrm>
            <a:off x="7430284" y="4361802"/>
            <a:ext cx="1801500" cy="399300"/>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Jose Hernandez</a:t>
            </a:r>
            <a:endParaRPr/>
          </a:p>
          <a:p>
            <a:r>
              <a:rPr lang="en-US" sz="1000">
                <a:latin typeface="Calibri"/>
                <a:ea typeface="Calibri"/>
                <a:cs typeface="Calibri"/>
                <a:sym typeface="Calibri"/>
              </a:rPr>
              <a:t>PhD Measurement</a:t>
            </a:r>
            <a:endParaRPr sz="1000">
              <a:latin typeface="Calibri"/>
              <a:ea typeface="Calibri"/>
              <a:cs typeface="Calibri"/>
              <a:sym typeface="Calibri"/>
            </a:endParaRPr>
          </a:p>
          <a:p>
            <a:r>
              <a:rPr lang="en-US" sz="1000">
                <a:latin typeface="Calibri"/>
                <a:ea typeface="Calibri"/>
                <a:cs typeface="Calibri"/>
                <a:sym typeface="Calibri"/>
              </a:rPr>
              <a:t>&amp; Statistics</a:t>
            </a:r>
            <a:endParaRPr/>
          </a:p>
        </p:txBody>
      </p:sp>
      <p:pic>
        <p:nvPicPr>
          <p:cNvPr id="371" name="Shape 371"/>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6580050" y="3713725"/>
            <a:ext cx="816880" cy="1088624"/>
          </a:xfrm>
          <a:prstGeom prst="rect">
            <a:avLst/>
          </a:prstGeom>
          <a:noFill/>
          <a:ln>
            <a:noFill/>
          </a:ln>
        </p:spPr>
      </p:pic>
      <p:sp>
        <p:nvSpPr>
          <p:cNvPr id="374" name="Shape 374"/>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10</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Shape 379"/>
          <p:cNvGrpSpPr/>
          <p:nvPr/>
        </p:nvGrpSpPr>
        <p:grpSpPr>
          <a:xfrm>
            <a:off x="2667000" y="1406904"/>
            <a:ext cx="1509714" cy="1438466"/>
            <a:chOff x="4819527" y="3845539"/>
            <a:chExt cx="1509714" cy="1438466"/>
          </a:xfrm>
        </p:grpSpPr>
        <p:pic>
          <p:nvPicPr>
            <p:cNvPr id="380" name="Shape 3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17388" y="3845539"/>
              <a:ext cx="914400" cy="914400"/>
            </a:xfrm>
            <a:prstGeom prst="rect">
              <a:avLst/>
            </a:prstGeom>
            <a:noFill/>
            <a:ln>
              <a:noFill/>
            </a:ln>
          </p:spPr>
        </p:pic>
        <p:sp>
          <p:nvSpPr>
            <p:cNvPr id="381" name="Shape 381"/>
            <p:cNvSpPr txBox="1"/>
            <p:nvPr/>
          </p:nvSpPr>
          <p:spPr>
            <a:xfrm>
              <a:off x="4819527" y="4730682"/>
              <a:ext cx="1509714" cy="553323"/>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Bryna Hazelton</a:t>
              </a:r>
              <a:endParaRPr sz="1000">
                <a:latin typeface="Calibri"/>
                <a:ea typeface="Calibri"/>
                <a:cs typeface="Calibri"/>
                <a:sym typeface="Calibri"/>
              </a:endParaRPr>
            </a:p>
            <a:p>
              <a:pPr marL="110776" indent="-110776"/>
              <a:r>
                <a:rPr lang="en-US" sz="1000">
                  <a:latin typeface="Calibri"/>
                  <a:ea typeface="Calibri"/>
                  <a:cs typeface="Calibri"/>
                  <a:sym typeface="Calibri"/>
                </a:rPr>
                <a:t>Ph.D. Astrophysics</a:t>
              </a:r>
              <a:endParaRPr/>
            </a:p>
            <a:p>
              <a:pPr marL="110776" indent="-110776"/>
              <a:r>
                <a:rPr lang="en-US" sz="1000">
                  <a:latin typeface="Calibri"/>
                  <a:ea typeface="Calibri"/>
                  <a:cs typeface="Calibri"/>
                  <a:sym typeface="Calibri"/>
                </a:rPr>
                <a:t>Physics</a:t>
              </a:r>
              <a:endParaRPr/>
            </a:p>
          </p:txBody>
        </p:sp>
      </p:grpSp>
      <p:grpSp>
        <p:nvGrpSpPr>
          <p:cNvPr id="382" name="Shape 382"/>
          <p:cNvGrpSpPr/>
          <p:nvPr/>
        </p:nvGrpSpPr>
        <p:grpSpPr>
          <a:xfrm>
            <a:off x="5406126" y="1406905"/>
            <a:ext cx="1463792" cy="1443527"/>
            <a:chOff x="6125771" y="3839292"/>
            <a:chExt cx="1463792" cy="1443526"/>
          </a:xfrm>
        </p:grpSpPr>
        <p:pic>
          <p:nvPicPr>
            <p:cNvPr id="383" name="Shape 38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32139" y="3839292"/>
              <a:ext cx="747343" cy="914400"/>
            </a:xfrm>
            <a:prstGeom prst="rect">
              <a:avLst/>
            </a:prstGeom>
            <a:noFill/>
            <a:ln>
              <a:noFill/>
            </a:ln>
          </p:spPr>
        </p:pic>
        <p:sp>
          <p:nvSpPr>
            <p:cNvPr id="384" name="Shape 384"/>
            <p:cNvSpPr txBox="1"/>
            <p:nvPr/>
          </p:nvSpPr>
          <p:spPr>
            <a:xfrm>
              <a:off x="6125771" y="4729495"/>
              <a:ext cx="1463792" cy="553323"/>
            </a:xfrm>
            <a:prstGeom prst="rect">
              <a:avLst/>
            </a:prstGeom>
            <a:noFill/>
            <a:ln>
              <a:noFill/>
            </a:ln>
          </p:spPr>
          <p:txBody>
            <a:bodyPr spcFirstLastPara="1" wrap="square" lIns="90750" tIns="45375" rIns="90750" bIns="45375" anchor="t" anchorCtr="0">
              <a:noAutofit/>
            </a:bodyPr>
            <a:lstStyle/>
            <a:p>
              <a:r>
                <a:rPr lang="en-US" sz="1000">
                  <a:latin typeface="Calibri"/>
                  <a:ea typeface="Calibri"/>
                  <a:cs typeface="Calibri"/>
                  <a:sym typeface="Calibri"/>
                </a:rPr>
                <a:t>Vaughn Iverson</a:t>
              </a:r>
              <a:endParaRPr sz="1000">
                <a:latin typeface="Calibri"/>
                <a:ea typeface="Calibri"/>
                <a:cs typeface="Calibri"/>
                <a:sym typeface="Calibri"/>
              </a:endParaRPr>
            </a:p>
            <a:p>
              <a:pPr marL="110776" indent="-110776"/>
              <a:r>
                <a:rPr lang="en-US" sz="1000">
                  <a:latin typeface="Calibri"/>
                  <a:ea typeface="Calibri"/>
                  <a:cs typeface="Calibri"/>
                  <a:sym typeface="Calibri"/>
                </a:rPr>
                <a:t>Ph.D. Oceanography</a:t>
              </a:r>
              <a:endParaRPr/>
            </a:p>
            <a:p>
              <a:pPr marL="110776" indent="-110776"/>
              <a:r>
                <a:rPr lang="en-US" sz="1000">
                  <a:latin typeface="Calibri"/>
                  <a:ea typeface="Calibri"/>
                  <a:cs typeface="Calibri"/>
                  <a:sym typeface="Calibri"/>
                </a:rPr>
                <a:t>Oceanography</a:t>
              </a:r>
              <a:endParaRPr/>
            </a:p>
          </p:txBody>
        </p:sp>
      </p:grpSp>
      <p:grpSp>
        <p:nvGrpSpPr>
          <p:cNvPr id="385" name="Shape 385"/>
          <p:cNvGrpSpPr/>
          <p:nvPr/>
        </p:nvGrpSpPr>
        <p:grpSpPr>
          <a:xfrm>
            <a:off x="3892012" y="1406906"/>
            <a:ext cx="1865142" cy="1598481"/>
            <a:chOff x="4391367" y="1614358"/>
            <a:chExt cx="1865142" cy="1598481"/>
          </a:xfrm>
        </p:grpSpPr>
        <p:sp>
          <p:nvSpPr>
            <p:cNvPr id="386" name="Shape 386"/>
            <p:cNvSpPr txBox="1"/>
            <p:nvPr/>
          </p:nvSpPr>
          <p:spPr>
            <a:xfrm>
              <a:off x="4391367" y="2505627"/>
              <a:ext cx="1865142" cy="707212"/>
            </a:xfrm>
            <a:prstGeom prst="rect">
              <a:avLst/>
            </a:prstGeom>
            <a:noFill/>
            <a:ln>
              <a:noFill/>
            </a:ln>
          </p:spPr>
          <p:txBody>
            <a:bodyPr spcFirstLastPara="1" wrap="square" lIns="90750" tIns="45375" rIns="90750" bIns="45375" anchor="t" anchorCtr="0">
              <a:noAutofit/>
            </a:bodyPr>
            <a:lstStyle/>
            <a:p>
              <a:pPr marL="112355" indent="-112355"/>
              <a:r>
                <a:rPr lang="en-US" sz="1000">
                  <a:latin typeface="Calibri"/>
                  <a:ea typeface="Calibri"/>
                  <a:cs typeface="Calibri"/>
                  <a:sym typeface="Calibri"/>
                </a:rPr>
                <a:t>Joe Hellerstein</a:t>
              </a:r>
              <a:endParaRPr/>
            </a:p>
            <a:p>
              <a:pPr marL="112355" indent="-112355"/>
              <a:r>
                <a:rPr lang="en-US" sz="1000">
                  <a:latin typeface="Calibri"/>
                  <a:ea typeface="Calibri"/>
                  <a:cs typeface="Calibri"/>
                  <a:sym typeface="Calibri"/>
                </a:rPr>
                <a:t>Ph.D. Computer Science</a:t>
              </a:r>
              <a:endParaRPr/>
            </a:p>
            <a:p>
              <a:pPr marL="112355" indent="-112355"/>
              <a:r>
                <a:rPr lang="en-US" sz="1000">
                  <a:latin typeface="Calibri"/>
                  <a:ea typeface="Calibri"/>
                  <a:cs typeface="Calibri"/>
                  <a:sym typeface="Calibri"/>
                </a:rPr>
                <a:t>IBM Research, Microsoft Research, Google (ret.)</a:t>
              </a:r>
              <a:endParaRPr/>
            </a:p>
          </p:txBody>
        </p:sp>
        <p:pic>
          <p:nvPicPr>
            <p:cNvPr id="387" name="Shape 387" descr="large_Hellerstein.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478097" y="1614358"/>
              <a:ext cx="914400" cy="914400"/>
            </a:xfrm>
            <a:prstGeom prst="rect">
              <a:avLst/>
            </a:prstGeom>
            <a:noFill/>
            <a:ln>
              <a:noFill/>
            </a:ln>
          </p:spPr>
        </p:pic>
      </p:grpSp>
      <p:pic>
        <p:nvPicPr>
          <p:cNvPr id="388" name="Shape 38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75519" y="1406904"/>
            <a:ext cx="914400" cy="914400"/>
          </a:xfrm>
          <a:prstGeom prst="rect">
            <a:avLst/>
          </a:prstGeom>
          <a:noFill/>
          <a:ln>
            <a:noFill/>
          </a:ln>
        </p:spPr>
      </p:pic>
      <p:sp>
        <p:nvSpPr>
          <p:cNvPr id="389" name="Shape 389"/>
          <p:cNvSpPr txBox="1"/>
          <p:nvPr/>
        </p:nvSpPr>
        <p:spPr>
          <a:xfrm>
            <a:off x="1498374" y="2292049"/>
            <a:ext cx="1352676" cy="553315"/>
          </a:xfrm>
          <a:prstGeom prst="rect">
            <a:avLst/>
          </a:prstGeom>
          <a:noFill/>
          <a:ln>
            <a:noFill/>
          </a:ln>
        </p:spPr>
        <p:txBody>
          <a:bodyPr spcFirstLastPara="1" wrap="square" lIns="90730" tIns="45365" rIns="90730" bIns="45365" anchor="t" anchorCtr="0">
            <a:noAutofit/>
          </a:bodyPr>
          <a:lstStyle/>
          <a:p>
            <a:r>
              <a:rPr lang="en-US" sz="1000">
                <a:latin typeface="Calibri"/>
                <a:ea typeface="Calibri"/>
                <a:cs typeface="Calibri"/>
                <a:sym typeface="Calibri"/>
              </a:rPr>
              <a:t>Anthony Arendt</a:t>
            </a:r>
            <a:endParaRPr/>
          </a:p>
          <a:p>
            <a:pPr marL="110776" indent="-110776"/>
            <a:r>
              <a:rPr lang="en-US" sz="1000">
                <a:latin typeface="Calibri"/>
                <a:ea typeface="Calibri"/>
                <a:cs typeface="Calibri"/>
                <a:sym typeface="Calibri"/>
              </a:rPr>
              <a:t>Ph.D. Geophysics</a:t>
            </a:r>
            <a:endParaRPr/>
          </a:p>
          <a:p>
            <a:pPr marL="110776" indent="-110776"/>
            <a:r>
              <a:rPr lang="en-US" sz="1000">
                <a:latin typeface="Calibri"/>
                <a:ea typeface="Calibri"/>
                <a:cs typeface="Calibri"/>
                <a:sym typeface="Calibri"/>
              </a:rPr>
              <a:t>APL</a:t>
            </a:r>
            <a:endParaRPr/>
          </a:p>
        </p:txBody>
      </p:sp>
      <p:sp>
        <p:nvSpPr>
          <p:cNvPr id="390" name="Shape 390"/>
          <p:cNvSpPr/>
          <p:nvPr/>
        </p:nvSpPr>
        <p:spPr>
          <a:xfrm>
            <a:off x="1447800" y="1123950"/>
            <a:ext cx="5257800" cy="2392927"/>
          </a:xfrm>
          <a:prstGeom prst="rect">
            <a:avLst/>
          </a:prstGeom>
          <a:noFill/>
          <a:ln w="25400" cap="flat" cmpd="sng">
            <a:solidFill>
              <a:srgbClr val="4A7DBA"/>
            </a:solidFill>
            <a:prstDash val="solid"/>
            <a:round/>
            <a:headEnd type="none" w="sm" len="sm"/>
            <a:tailEnd type="none" w="sm" len="sm"/>
          </a:ln>
        </p:spPr>
        <p:txBody>
          <a:bodyPr spcFirstLastPara="1" wrap="square" lIns="91380" tIns="45690" rIns="91380" bIns="45690" anchor="ctr" anchorCtr="0">
            <a:noAutofit/>
          </a:bodyPr>
          <a:lstStyle/>
          <a:p>
            <a:pPr algn="ctr"/>
            <a:endParaRPr sz="1800">
              <a:solidFill>
                <a:srgbClr val="FFFFFF"/>
              </a:solidFill>
              <a:latin typeface="Calibri"/>
              <a:ea typeface="Calibri"/>
              <a:cs typeface="Calibri"/>
              <a:sym typeface="Calibri"/>
            </a:endParaRPr>
          </a:p>
        </p:txBody>
      </p:sp>
      <p:sp>
        <p:nvSpPr>
          <p:cNvPr id="391" name="Shape 391"/>
          <p:cNvSpPr txBox="1"/>
          <p:nvPr/>
        </p:nvSpPr>
        <p:spPr>
          <a:xfrm>
            <a:off x="1448543" y="1099144"/>
            <a:ext cx="3612768" cy="307760"/>
          </a:xfrm>
          <a:prstGeom prst="rect">
            <a:avLst/>
          </a:prstGeom>
          <a:noFill/>
          <a:ln>
            <a:noFill/>
          </a:ln>
        </p:spPr>
        <p:txBody>
          <a:bodyPr spcFirstLastPara="1" wrap="square" lIns="91380" tIns="45690" rIns="91380" bIns="45690" anchor="t" anchorCtr="0">
            <a:noAutofit/>
          </a:bodyPr>
          <a:lstStyle/>
          <a:p>
            <a:r>
              <a:rPr lang="en-US" i="1">
                <a:latin typeface="Calibri"/>
                <a:ea typeface="Calibri"/>
                <a:cs typeface="Calibri"/>
                <a:sym typeface="Calibri"/>
              </a:rPr>
              <a:t>Research Scientists</a:t>
            </a:r>
            <a:endParaRPr/>
          </a:p>
        </p:txBody>
      </p:sp>
      <p:sp>
        <p:nvSpPr>
          <p:cNvPr id="392" name="Shape 39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11</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84048" y="438912"/>
            <a:ext cx="6473952" cy="685800"/>
          </a:xfrm>
          <a:prstGeom prst="rect">
            <a:avLst/>
          </a:prstGeom>
          <a:noFill/>
          <a:ln>
            <a:noFill/>
          </a:ln>
        </p:spPr>
        <p:txBody>
          <a:bodyPr spcFirstLastPara="1" wrap="square" lIns="81107" tIns="40540" rIns="81107" bIns="40540" anchor="ctr" anchorCtr="0">
            <a:noAutofit/>
          </a:bodyPr>
          <a:lstStyle/>
          <a:p>
            <a:pPr algn="l"/>
            <a:r>
              <a:rPr lang="en-US"/>
              <a:t>Provost Hire Faculty &amp; Many More Affiliates</a:t>
            </a:r>
            <a:endParaRPr/>
          </a:p>
        </p:txBody>
      </p:sp>
      <p:pic>
        <p:nvPicPr>
          <p:cNvPr id="401" name="Shape 40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592857" y="1361375"/>
            <a:ext cx="1371600" cy="1371600"/>
          </a:xfrm>
          <a:prstGeom prst="rect">
            <a:avLst/>
          </a:prstGeom>
          <a:noFill/>
          <a:ln>
            <a:noFill/>
          </a:ln>
        </p:spPr>
      </p:pic>
      <p:pic>
        <p:nvPicPr>
          <p:cNvPr id="402" name="Shape 40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62879" y="3257550"/>
            <a:ext cx="1371600" cy="1371600"/>
          </a:xfrm>
          <a:prstGeom prst="rect">
            <a:avLst/>
          </a:prstGeom>
          <a:noFill/>
          <a:ln>
            <a:noFill/>
          </a:ln>
        </p:spPr>
      </p:pic>
      <p:pic>
        <p:nvPicPr>
          <p:cNvPr id="403" name="Shape 40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067359" y="3257550"/>
            <a:ext cx="1371600" cy="1371600"/>
          </a:xfrm>
          <a:prstGeom prst="rect">
            <a:avLst/>
          </a:prstGeom>
          <a:noFill/>
          <a:ln>
            <a:noFill/>
          </a:ln>
        </p:spPr>
      </p:pic>
      <p:pic>
        <p:nvPicPr>
          <p:cNvPr id="404" name="Shape 4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686359" y="1361375"/>
            <a:ext cx="1371600" cy="1371600"/>
          </a:xfrm>
          <a:prstGeom prst="rect">
            <a:avLst/>
          </a:prstGeom>
          <a:noFill/>
          <a:ln>
            <a:noFill/>
          </a:ln>
        </p:spPr>
      </p:pic>
      <p:pic>
        <p:nvPicPr>
          <p:cNvPr id="405" name="Shape 4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963457" y="3257550"/>
            <a:ext cx="1371600" cy="1371600"/>
          </a:xfrm>
          <a:prstGeom prst="rect">
            <a:avLst/>
          </a:prstGeom>
          <a:noFill/>
          <a:ln>
            <a:noFill/>
          </a:ln>
        </p:spPr>
      </p:pic>
      <p:pic>
        <p:nvPicPr>
          <p:cNvPr id="406" name="Shape 40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69955" y="3257550"/>
            <a:ext cx="1371600" cy="1371600"/>
          </a:xfrm>
          <a:prstGeom prst="rect">
            <a:avLst/>
          </a:prstGeom>
          <a:noFill/>
          <a:ln>
            <a:noFill/>
          </a:ln>
        </p:spPr>
      </p:pic>
      <p:pic>
        <p:nvPicPr>
          <p:cNvPr id="407" name="Shape 40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82746" y="1361375"/>
            <a:ext cx="1371600" cy="1371600"/>
          </a:xfrm>
          <a:prstGeom prst="rect">
            <a:avLst/>
          </a:prstGeom>
          <a:noFill/>
          <a:ln>
            <a:noFill/>
          </a:ln>
        </p:spPr>
      </p:pic>
      <p:sp>
        <p:nvSpPr>
          <p:cNvPr id="408" name="Shape 408"/>
          <p:cNvSpPr txBox="1"/>
          <p:nvPr/>
        </p:nvSpPr>
        <p:spPr>
          <a:xfrm>
            <a:off x="2696757" y="2724150"/>
            <a:ext cx="1143000" cy="461700"/>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Bingni Brunton</a:t>
            </a:r>
            <a:endParaRPr/>
          </a:p>
          <a:p>
            <a:pPr algn="ctr"/>
            <a:r>
              <a:rPr lang="en-US" sz="1200">
                <a:solidFill>
                  <a:schemeClr val="dk1"/>
                </a:solidFill>
                <a:latin typeface="Calibri"/>
                <a:ea typeface="Calibri"/>
                <a:cs typeface="Calibri"/>
                <a:sym typeface="Calibri"/>
              </a:rPr>
              <a:t>Biology</a:t>
            </a:r>
            <a:endParaRPr/>
          </a:p>
        </p:txBody>
      </p:sp>
      <p:sp>
        <p:nvSpPr>
          <p:cNvPr id="409" name="Shape 409"/>
          <p:cNvSpPr txBox="1"/>
          <p:nvPr/>
        </p:nvSpPr>
        <p:spPr>
          <a:xfrm>
            <a:off x="4370660" y="2724150"/>
            <a:ext cx="1992600" cy="461700"/>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Steve Brunton</a:t>
            </a:r>
            <a:endParaRPr/>
          </a:p>
          <a:p>
            <a:pPr algn="ctr"/>
            <a:r>
              <a:rPr lang="en-US" sz="1200">
                <a:solidFill>
                  <a:schemeClr val="dk1"/>
                </a:solidFill>
                <a:latin typeface="Calibri"/>
                <a:ea typeface="Calibri"/>
                <a:cs typeface="Calibri"/>
                <a:sym typeface="Calibri"/>
              </a:rPr>
              <a:t>Mechanical Engineering</a:t>
            </a:r>
            <a:endParaRPr/>
          </a:p>
        </p:txBody>
      </p:sp>
      <p:sp>
        <p:nvSpPr>
          <p:cNvPr id="410" name="Shape 410"/>
          <p:cNvSpPr txBox="1"/>
          <p:nvPr/>
        </p:nvSpPr>
        <p:spPr>
          <a:xfrm>
            <a:off x="7162880" y="4629151"/>
            <a:ext cx="1382919" cy="461665"/>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Emilio Zagheni</a:t>
            </a:r>
            <a:endParaRPr/>
          </a:p>
          <a:p>
            <a:pPr algn="ctr"/>
            <a:r>
              <a:rPr lang="en-US" sz="1200">
                <a:solidFill>
                  <a:schemeClr val="dk1"/>
                </a:solidFill>
                <a:latin typeface="Calibri"/>
                <a:ea typeface="Calibri"/>
                <a:cs typeface="Calibri"/>
                <a:sym typeface="Calibri"/>
              </a:rPr>
              <a:t>Sociology</a:t>
            </a:r>
            <a:endParaRPr/>
          </a:p>
        </p:txBody>
      </p:sp>
      <p:sp>
        <p:nvSpPr>
          <p:cNvPr id="411" name="Shape 411"/>
          <p:cNvSpPr txBox="1"/>
          <p:nvPr/>
        </p:nvSpPr>
        <p:spPr>
          <a:xfrm>
            <a:off x="5056959" y="4629151"/>
            <a:ext cx="1382000" cy="461665"/>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Sham Kakade</a:t>
            </a:r>
            <a:endParaRPr/>
          </a:p>
          <a:p>
            <a:pPr algn="ctr"/>
            <a:r>
              <a:rPr lang="en-US" sz="1200">
                <a:solidFill>
                  <a:schemeClr val="dk1"/>
                </a:solidFill>
                <a:latin typeface="Calibri"/>
                <a:ea typeface="Calibri"/>
                <a:cs typeface="Calibri"/>
                <a:sym typeface="Calibri"/>
              </a:rPr>
              <a:t>CSE + Statistics</a:t>
            </a:r>
            <a:endParaRPr/>
          </a:p>
        </p:txBody>
      </p:sp>
      <p:sp>
        <p:nvSpPr>
          <p:cNvPr id="412" name="Shape 412"/>
          <p:cNvSpPr txBox="1"/>
          <p:nvPr/>
        </p:nvSpPr>
        <p:spPr>
          <a:xfrm>
            <a:off x="867939" y="4629151"/>
            <a:ext cx="1363218" cy="461665"/>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Zaid Harchaoui</a:t>
            </a:r>
            <a:endParaRPr sz="1200">
              <a:solidFill>
                <a:schemeClr val="dk1"/>
              </a:solidFill>
              <a:latin typeface="Calibri"/>
              <a:ea typeface="Calibri"/>
              <a:cs typeface="Calibri"/>
              <a:sym typeface="Calibri"/>
            </a:endParaRPr>
          </a:p>
          <a:p>
            <a:pPr algn="ctr"/>
            <a:r>
              <a:rPr lang="en-US" sz="1200">
                <a:solidFill>
                  <a:schemeClr val="dk1"/>
                </a:solidFill>
                <a:latin typeface="Calibri"/>
                <a:ea typeface="Calibri"/>
                <a:cs typeface="Calibri"/>
                <a:sym typeface="Calibri"/>
              </a:rPr>
              <a:t>Statistics</a:t>
            </a:r>
            <a:endParaRPr/>
          </a:p>
        </p:txBody>
      </p:sp>
      <p:sp>
        <p:nvSpPr>
          <p:cNvPr id="413" name="Shape 413"/>
          <p:cNvSpPr txBox="1"/>
          <p:nvPr/>
        </p:nvSpPr>
        <p:spPr>
          <a:xfrm>
            <a:off x="362080" y="2724150"/>
            <a:ext cx="1619100" cy="461700"/>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Sasha Aravkin</a:t>
            </a:r>
            <a:endParaRPr/>
          </a:p>
          <a:p>
            <a:pPr algn="ctr"/>
            <a:r>
              <a:rPr lang="en-US" sz="1200">
                <a:solidFill>
                  <a:schemeClr val="dk1"/>
                </a:solidFill>
                <a:latin typeface="Calibri"/>
                <a:ea typeface="Calibri"/>
                <a:cs typeface="Calibri"/>
                <a:sym typeface="Calibri"/>
              </a:rPr>
              <a:t>Applied Mathematics</a:t>
            </a:r>
            <a:endParaRPr/>
          </a:p>
        </p:txBody>
      </p:sp>
      <p:sp>
        <p:nvSpPr>
          <p:cNvPr id="414" name="Shape 414"/>
          <p:cNvSpPr txBox="1"/>
          <p:nvPr/>
        </p:nvSpPr>
        <p:spPr>
          <a:xfrm>
            <a:off x="2973859" y="4629151"/>
            <a:ext cx="1359182" cy="461665"/>
          </a:xfrm>
          <a:prstGeom prst="rect">
            <a:avLst/>
          </a:prstGeom>
          <a:noFill/>
          <a:ln>
            <a:noFill/>
          </a:ln>
        </p:spPr>
        <p:txBody>
          <a:bodyPr spcFirstLastPara="1" wrap="square" lIns="91404" tIns="45690" rIns="91404" bIns="45690" anchor="t" anchorCtr="0">
            <a:noAutofit/>
          </a:bodyPr>
          <a:lstStyle/>
          <a:p>
            <a:pPr algn="ctr"/>
            <a:r>
              <a:rPr lang="en-US" sz="1200">
                <a:solidFill>
                  <a:schemeClr val="dk1"/>
                </a:solidFill>
                <a:latin typeface="Calibri"/>
                <a:ea typeface="Calibri"/>
                <a:cs typeface="Calibri"/>
                <a:sym typeface="Calibri"/>
              </a:rPr>
              <a:t>Mario Juric</a:t>
            </a:r>
            <a:endParaRPr/>
          </a:p>
          <a:p>
            <a:pPr algn="ctr"/>
            <a:r>
              <a:rPr lang="en-US" sz="1200">
                <a:solidFill>
                  <a:schemeClr val="dk1"/>
                </a:solidFill>
                <a:latin typeface="Calibri"/>
                <a:ea typeface="Calibri"/>
                <a:cs typeface="Calibri"/>
                <a:sym typeface="Calibri"/>
              </a:rPr>
              <a:t>Astronomy</a:t>
            </a:r>
            <a:endParaRPr/>
          </a:p>
        </p:txBody>
      </p:sp>
      <p:sp>
        <p:nvSpPr>
          <p:cNvPr id="415" name="Shape 415"/>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12</a:t>
            </a:fld>
            <a:endParaRPr/>
          </a:p>
        </p:txBody>
      </p:sp>
      <p:sp>
        <p:nvSpPr>
          <p:cNvPr id="416" name="Shape 416"/>
          <p:cNvSpPr txBox="1"/>
          <p:nvPr/>
        </p:nvSpPr>
        <p:spPr>
          <a:xfrm>
            <a:off x="6057950" y="1428525"/>
            <a:ext cx="3052200" cy="991800"/>
          </a:xfrm>
          <a:prstGeom prst="rect">
            <a:avLst/>
          </a:prstGeom>
          <a:noFill/>
          <a:ln>
            <a:noFill/>
          </a:ln>
        </p:spPr>
        <p:txBody>
          <a:bodyPr spcFirstLastPara="1" wrap="square" lIns="91404" tIns="91404" rIns="91404" bIns="91404" anchor="ctr" anchorCtr="0">
            <a:noAutofit/>
          </a:bodyPr>
          <a:lstStyle/>
          <a:p>
            <a:r>
              <a:rPr lang="en-US" sz="2400"/>
              <a:t>100+ affiliated faculty</a:t>
            </a:r>
            <a:endParaRPr sz="24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2383443" y="958892"/>
            <a:ext cx="1828800" cy="1600200"/>
          </a:xfrm>
          <a:prstGeom prst="rect">
            <a:avLst/>
          </a:prstGeom>
          <a:noFill/>
          <a:ln>
            <a:noFill/>
          </a:ln>
        </p:spPr>
        <p:txBody>
          <a:bodyPr spcFirstLastPara="1" wrap="square" lIns="81107" tIns="40540" rIns="81107" bIns="40540" anchor="ctr" anchorCtr="0">
            <a:noAutofit/>
          </a:bodyPr>
          <a:lstStyle/>
          <a:p>
            <a:r>
              <a:rPr lang="en-US"/>
              <a:t>Postdocs</a:t>
            </a:r>
            <a:br>
              <a:rPr lang="en-US"/>
            </a:br>
            <a:r>
              <a:rPr lang="en-US"/>
              <a:t>and</a:t>
            </a:r>
            <a:br>
              <a:rPr lang="en-US"/>
            </a:br>
            <a:r>
              <a:rPr lang="en-US"/>
              <a:t>PhD Students</a:t>
            </a:r>
            <a:endParaRPr/>
          </a:p>
        </p:txBody>
      </p:sp>
      <p:pic>
        <p:nvPicPr>
          <p:cNvPr id="436" name="Shape 4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633259" y="340785"/>
            <a:ext cx="2493276" cy="2831347"/>
          </a:xfrm>
          <a:prstGeom prst="rect">
            <a:avLst/>
          </a:prstGeom>
          <a:noFill/>
          <a:ln>
            <a:noFill/>
          </a:ln>
        </p:spPr>
      </p:pic>
      <p:pic>
        <p:nvPicPr>
          <p:cNvPr id="437" name="Shape 4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117443" y="340783"/>
            <a:ext cx="2483267" cy="2950350"/>
          </a:xfrm>
          <a:prstGeom prst="rect">
            <a:avLst/>
          </a:prstGeom>
          <a:noFill/>
          <a:ln>
            <a:noFill/>
          </a:ln>
        </p:spPr>
      </p:pic>
      <p:pic>
        <p:nvPicPr>
          <p:cNvPr id="438" name="Shape 43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186" y="668409"/>
            <a:ext cx="2398345" cy="2942399"/>
          </a:xfrm>
          <a:prstGeom prst="rect">
            <a:avLst/>
          </a:prstGeom>
          <a:noFill/>
          <a:ln>
            <a:noFill/>
          </a:ln>
        </p:spPr>
      </p:pic>
      <p:pic>
        <p:nvPicPr>
          <p:cNvPr id="439" name="Shape 43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0478" y="3610807"/>
            <a:ext cx="2332608" cy="970078"/>
          </a:xfrm>
          <a:prstGeom prst="rect">
            <a:avLst/>
          </a:prstGeom>
          <a:noFill/>
          <a:ln>
            <a:noFill/>
          </a:ln>
        </p:spPr>
      </p:pic>
      <p:pic>
        <p:nvPicPr>
          <p:cNvPr id="440" name="Shape 44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457530" y="3638552"/>
            <a:ext cx="2309861" cy="990601"/>
          </a:xfrm>
          <a:prstGeom prst="rect">
            <a:avLst/>
          </a:prstGeom>
          <a:noFill/>
          <a:ln>
            <a:noFill/>
          </a:ln>
        </p:spPr>
      </p:pic>
      <p:pic>
        <p:nvPicPr>
          <p:cNvPr id="441" name="Shape 44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36194" y="3626898"/>
            <a:ext cx="1250336" cy="981820"/>
          </a:xfrm>
          <a:prstGeom prst="rect">
            <a:avLst/>
          </a:prstGeom>
          <a:noFill/>
          <a:ln>
            <a:noFill/>
          </a:ln>
        </p:spPr>
      </p:pic>
      <p:sp>
        <p:nvSpPr>
          <p:cNvPr id="442" name="Shape 44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13</a:t>
            </a:fld>
            <a:endParaRPr/>
          </a:p>
        </p:txBody>
      </p:sp>
      <p:sp>
        <p:nvSpPr>
          <p:cNvPr id="443" name="Shape 443"/>
          <p:cNvSpPr txBox="1"/>
          <p:nvPr/>
        </p:nvSpPr>
        <p:spPr>
          <a:xfrm>
            <a:off x="-35723" y="4514325"/>
            <a:ext cx="8452500" cy="555300"/>
          </a:xfrm>
          <a:prstGeom prst="rect">
            <a:avLst/>
          </a:prstGeom>
          <a:noFill/>
          <a:ln>
            <a:noFill/>
          </a:ln>
        </p:spPr>
        <p:txBody>
          <a:bodyPr spcFirstLastPara="1" wrap="square" lIns="91404" tIns="91404" rIns="91404" bIns="91404" anchor="ctr" anchorCtr="0">
            <a:noAutofit/>
          </a:bodyPr>
          <a:lstStyle/>
          <a:p>
            <a:pPr>
              <a:lnSpc>
                <a:spcPct val="115000"/>
              </a:lnSpc>
            </a:pPr>
            <a:r>
              <a:rPr lang="en-US" sz="2000">
                <a:solidFill>
                  <a:schemeClr val="dk1"/>
                </a:solidFill>
              </a:rPr>
              <a:t>Moore/Sloan &amp; WRF Innovation in Data Science Postdoctoral Fellows</a:t>
            </a:r>
            <a:endParaRPr sz="2000">
              <a:solidFill>
                <a:schemeClr val="dk1"/>
              </a:solidFill>
            </a:endParaRPr>
          </a:p>
        </p:txBody>
      </p:sp>
      <p:sp>
        <p:nvSpPr>
          <p:cNvPr id="444" name="Shape 444"/>
          <p:cNvSpPr txBox="1"/>
          <p:nvPr/>
        </p:nvSpPr>
        <p:spPr>
          <a:xfrm>
            <a:off x="6536325" y="3291125"/>
            <a:ext cx="2310000" cy="441000"/>
          </a:xfrm>
          <a:prstGeom prst="rect">
            <a:avLst/>
          </a:prstGeom>
          <a:noFill/>
          <a:ln>
            <a:noFill/>
          </a:ln>
        </p:spPr>
        <p:txBody>
          <a:bodyPr spcFirstLastPara="1" wrap="square" lIns="91404" tIns="91404" rIns="91404" bIns="91404" anchor="ctr" anchorCtr="0">
            <a:noAutofit/>
          </a:bodyPr>
          <a:lstStyle/>
          <a:p>
            <a:pPr>
              <a:lnSpc>
                <a:spcPct val="115000"/>
              </a:lnSpc>
            </a:pPr>
            <a:r>
              <a:rPr lang="en-US" sz="2000">
                <a:solidFill>
                  <a:schemeClr val="dk1"/>
                </a:solidFill>
              </a:rPr>
              <a:t>NSF IGERT</a:t>
            </a:r>
            <a:endParaRPr sz="2000">
              <a:solidFill>
                <a:schemeClr val="dk1"/>
              </a:solidFill>
            </a:endParaRPr>
          </a:p>
          <a:p>
            <a:pPr>
              <a:lnSpc>
                <a:spcPct val="115000"/>
              </a:lnSpc>
            </a:pPr>
            <a:r>
              <a:rPr lang="en-US" sz="2000">
                <a:solidFill>
                  <a:schemeClr val="dk1"/>
                </a:solidFill>
              </a:rPr>
              <a:t>(awarded in 2013)</a:t>
            </a:r>
            <a:endParaRPr sz="20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Shape 45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64202" y="1790700"/>
            <a:ext cx="3441275" cy="3217275"/>
          </a:xfrm>
          <a:prstGeom prst="rect">
            <a:avLst/>
          </a:prstGeom>
          <a:noFill/>
          <a:ln>
            <a:noFill/>
          </a:ln>
        </p:spPr>
      </p:pic>
      <p:sp>
        <p:nvSpPr>
          <p:cNvPr id="460" name="Shape 460"/>
          <p:cNvSpPr txBox="1">
            <a:spLocks noGrp="1"/>
          </p:cNvSpPr>
          <p:nvPr>
            <p:ph type="body" idx="1"/>
          </p:nvPr>
        </p:nvSpPr>
        <p:spPr>
          <a:xfrm>
            <a:off x="457200" y="1225300"/>
            <a:ext cx="7131900" cy="3486300"/>
          </a:xfrm>
          <a:prstGeom prst="rect">
            <a:avLst/>
          </a:prstGeom>
          <a:noFill/>
          <a:ln>
            <a:noFill/>
          </a:ln>
        </p:spPr>
        <p:txBody>
          <a:bodyPr spcFirstLastPara="1" wrap="square" lIns="81107" tIns="40540" rIns="81107" bIns="40540" anchor="t" anchorCtr="0">
            <a:noAutofit/>
          </a:bodyPr>
          <a:lstStyle/>
          <a:p>
            <a:pPr marL="304174" indent="-329568">
              <a:spcBef>
                <a:spcPts val="0"/>
              </a:spcBef>
              <a:buSzPts val="2400"/>
            </a:pPr>
            <a:r>
              <a:rPr lang="en-US" sz="2400" b="1"/>
              <a:t>Education</a:t>
            </a:r>
            <a:endParaRPr sz="2400" b="1"/>
          </a:p>
          <a:p>
            <a:pPr marL="659046" lvl="1" indent="-266176">
              <a:spcBef>
                <a:spcPts val="0"/>
              </a:spcBef>
              <a:buSzPts val="2000"/>
            </a:pPr>
            <a:r>
              <a:rPr lang="en-US" sz="2000"/>
              <a:t>Disseminate Data Science Expertise and Best Practices</a:t>
            </a:r>
            <a:endParaRPr sz="2000"/>
          </a:p>
          <a:p>
            <a:pPr marL="659046" lvl="1" indent="-266176">
              <a:buSzPts val="2000"/>
            </a:pPr>
            <a:r>
              <a:rPr lang="en-US" sz="2000"/>
              <a:t>Lead Data Science Education at UW</a:t>
            </a:r>
            <a:endParaRPr sz="2000"/>
          </a:p>
          <a:p>
            <a:pPr marL="304174" indent="-329568">
              <a:buSzPts val="2400"/>
            </a:pPr>
            <a:r>
              <a:rPr lang="en-US" sz="2400" b="1"/>
              <a:t>Research</a:t>
            </a:r>
            <a:endParaRPr sz="2400" b="1"/>
          </a:p>
          <a:p>
            <a:pPr marL="659046" lvl="1" indent="-266176">
              <a:spcBef>
                <a:spcPts val="400"/>
              </a:spcBef>
              <a:buSzPts val="2000"/>
            </a:pPr>
            <a:r>
              <a:rPr lang="en-US" sz="2000"/>
              <a:t>Advance the State of the Art in Data Science</a:t>
            </a:r>
            <a:endParaRPr sz="2000"/>
          </a:p>
          <a:p>
            <a:pPr marL="659046" lvl="1" indent="-266176">
              <a:spcBef>
                <a:spcPts val="400"/>
              </a:spcBef>
              <a:buSzPts val="2000"/>
            </a:pPr>
            <a:r>
              <a:rPr lang="en-US" sz="2000"/>
              <a:t>Make the World a Better Place</a:t>
            </a:r>
            <a:endParaRPr sz="2000"/>
          </a:p>
          <a:p>
            <a:pPr marL="304174" indent="-329568">
              <a:buSzPts val="2400"/>
            </a:pPr>
            <a:r>
              <a:rPr lang="en-US" sz="2400" b="1"/>
              <a:t>Community</a:t>
            </a:r>
            <a:endParaRPr sz="2400" b="1"/>
          </a:p>
          <a:p>
            <a:pPr marL="659046" lvl="1" indent="-266176">
              <a:spcBef>
                <a:spcPts val="400"/>
              </a:spcBef>
              <a:buSzPts val="2000"/>
            </a:pPr>
            <a:r>
              <a:rPr lang="en-US" sz="2000"/>
              <a:t>Hub of data science community</a:t>
            </a:r>
            <a:endParaRPr sz="2000"/>
          </a:p>
          <a:p>
            <a:pPr marL="659046" lvl="1" indent="-266176">
              <a:spcBef>
                <a:spcPts val="400"/>
              </a:spcBef>
              <a:buSzPts val="2000"/>
            </a:pPr>
            <a:r>
              <a:rPr lang="en-US" sz="2000"/>
              <a:t>Partnerships</a:t>
            </a:r>
            <a:endParaRPr sz="2000"/>
          </a:p>
          <a:p>
            <a:pPr marL="304175" indent="-177203">
              <a:buNone/>
            </a:pPr>
            <a:endParaRPr/>
          </a:p>
          <a:p>
            <a:pPr marL="304175" indent="-177203">
              <a:buNone/>
            </a:pPr>
            <a:endParaRPr/>
          </a:p>
          <a:p>
            <a:pPr marL="304175" indent="-177203">
              <a:buNone/>
            </a:pPr>
            <a:endParaRPr/>
          </a:p>
        </p:txBody>
      </p:sp>
      <p:sp>
        <p:nvSpPr>
          <p:cNvPr id="461" name="Shape 461"/>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pPr algn="l"/>
            <a:r>
              <a:rPr lang="en-US"/>
              <a:t>eScience Institute Role at the U of Washington and Beyond</a:t>
            </a:r>
            <a:endParaRPr sz="1600"/>
          </a:p>
        </p:txBody>
      </p:sp>
      <p:sp>
        <p:nvSpPr>
          <p:cNvPr id="462" name="Shape 46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14</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p:nvPr/>
        </p:nvSpPr>
        <p:spPr>
          <a:xfrm rot="10800000" flipH="1">
            <a:off x="0" y="1268730"/>
            <a:ext cx="5678446" cy="3874770"/>
          </a:xfrm>
          <a:custGeom>
            <a:avLst/>
            <a:gdLst/>
            <a:ahLst/>
            <a:cxnLst/>
            <a:rect l="0" t="0" r="0" b="0"/>
            <a:pathLst>
              <a:path w="7571262" h="5166360" extrusionOk="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txBody>
          <a:bodyPr spcFirstLastPara="1" wrap="square" lIns="91404" tIns="45690" rIns="91404" bIns="45690" anchor="ctr" anchorCtr="0">
            <a:noAutofit/>
          </a:bodyPr>
          <a:lstStyle/>
          <a:p>
            <a:pPr algn="ctr"/>
            <a:endParaRPr sz="1800">
              <a:solidFill>
                <a:schemeClr val="lt1"/>
              </a:solidFill>
            </a:endParaRPr>
          </a:p>
        </p:txBody>
      </p:sp>
      <p:pic>
        <p:nvPicPr>
          <p:cNvPr id="471" name="Shape 4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40497" y="1268016"/>
            <a:ext cx="4203503" cy="1876378"/>
          </a:xfrm>
          <a:custGeom>
            <a:avLst/>
            <a:gdLst/>
            <a:ahLst/>
            <a:cxnLst/>
            <a:rect l="0" t="0" r="0" b="0"/>
            <a:pathLst>
              <a:path w="5604670" h="2501837" extrusionOk="0">
                <a:moveTo>
                  <a:pt x="1159248" y="0"/>
                </a:moveTo>
                <a:lnTo>
                  <a:pt x="5604670" y="0"/>
                </a:lnTo>
                <a:lnTo>
                  <a:pt x="5604670" y="2501837"/>
                </a:lnTo>
                <a:lnTo>
                  <a:pt x="0" y="2501837"/>
                </a:lnTo>
                <a:close/>
              </a:path>
            </a:pathLst>
          </a:custGeom>
          <a:noFill/>
          <a:ln>
            <a:noFill/>
          </a:ln>
        </p:spPr>
      </p:pic>
      <p:pic>
        <p:nvPicPr>
          <p:cNvPr id="472" name="Shape 472" descr="photo-1.jpg"/>
          <p:cNvPicPr preferRelativeResize="0"/>
          <p:nvPr/>
        </p:nvPicPr>
        <p:blipFill rotWithShape="1">
          <a:blip r:embed="rId4" cstate="email">
            <a:alphaModFix/>
            <a:extLst>
              <a:ext uri="{28A0092B-C50C-407E-A947-70E740481C1C}">
                <a14:useLocalDpi xmlns:a14="http://schemas.microsoft.com/office/drawing/2010/main"/>
              </a:ext>
            </a:extLst>
          </a:blip>
          <a:srcRect r="-2" b="-2"/>
          <a:stretch/>
        </p:blipFill>
        <p:spPr>
          <a:xfrm>
            <a:off x="3593308" y="3267838"/>
            <a:ext cx="3428068" cy="1875663"/>
          </a:xfrm>
          <a:custGeom>
            <a:avLst/>
            <a:gdLst/>
            <a:ahLst/>
            <a:cxnLst/>
            <a:rect l="0" t="0" r="0" b="0"/>
            <a:pathLst>
              <a:path w="4570758" h="2500884" extrusionOk="0">
                <a:moveTo>
                  <a:pt x="1717230" y="0"/>
                </a:moveTo>
                <a:lnTo>
                  <a:pt x="4570758" y="0"/>
                </a:lnTo>
                <a:lnTo>
                  <a:pt x="3411951" y="2500884"/>
                </a:lnTo>
                <a:lnTo>
                  <a:pt x="3405728" y="2500884"/>
                </a:lnTo>
                <a:lnTo>
                  <a:pt x="2215937" y="2500884"/>
                </a:lnTo>
                <a:lnTo>
                  <a:pt x="565892" y="2500884"/>
                </a:lnTo>
                <a:lnTo>
                  <a:pt x="0" y="2500884"/>
                </a:lnTo>
                <a:lnTo>
                  <a:pt x="0" y="2500883"/>
                </a:lnTo>
                <a:lnTo>
                  <a:pt x="552186" y="2500883"/>
                </a:lnTo>
                <a:lnTo>
                  <a:pt x="558423" y="2500883"/>
                </a:lnTo>
                <a:close/>
              </a:path>
            </a:pathLst>
          </a:custGeom>
          <a:noFill/>
          <a:ln>
            <a:noFill/>
          </a:ln>
        </p:spPr>
      </p:pic>
      <p:pic>
        <p:nvPicPr>
          <p:cNvPr id="473" name="Shape 473"/>
          <p:cNvPicPr preferRelativeResize="0"/>
          <p:nvPr/>
        </p:nvPicPr>
        <p:blipFill rotWithShape="1">
          <a:blip r:embed="rId5" cstate="email">
            <a:alphaModFix/>
            <a:extLst>
              <a:ext uri="{28A0092B-C50C-407E-A947-70E740481C1C}">
                <a14:useLocalDpi xmlns:a14="http://schemas.microsoft.com/office/drawing/2010/main"/>
              </a:ext>
            </a:extLst>
          </a:blip>
          <a:srcRect b="-3"/>
          <a:stretch/>
        </p:blipFill>
        <p:spPr>
          <a:xfrm>
            <a:off x="5867757" y="3267838"/>
            <a:ext cx="3276245" cy="1875663"/>
          </a:xfrm>
          <a:custGeom>
            <a:avLst/>
            <a:gdLst/>
            <a:ahLst/>
            <a:cxnLst/>
            <a:rect l="0" t="0" r="0" b="0"/>
            <a:pathLst>
              <a:path w="4368327" h="2500884" extrusionOk="0">
                <a:moveTo>
                  <a:pt x="1717230" y="0"/>
                </a:moveTo>
                <a:lnTo>
                  <a:pt x="4368327" y="0"/>
                </a:lnTo>
                <a:lnTo>
                  <a:pt x="4368327" y="2500884"/>
                </a:lnTo>
                <a:lnTo>
                  <a:pt x="0" y="2500884"/>
                </a:lnTo>
                <a:lnTo>
                  <a:pt x="0" y="2500883"/>
                </a:lnTo>
                <a:lnTo>
                  <a:pt x="552186" y="2500883"/>
                </a:lnTo>
                <a:lnTo>
                  <a:pt x="558423" y="2500883"/>
                </a:lnTo>
                <a:close/>
              </a:path>
            </a:pathLst>
          </a:custGeom>
          <a:noFill/>
          <a:ln>
            <a:noFill/>
          </a:ln>
        </p:spPr>
      </p:pic>
      <p:sp>
        <p:nvSpPr>
          <p:cNvPr id="474" name="Shape 474"/>
          <p:cNvSpPr txBox="1">
            <a:spLocks noGrp="1"/>
          </p:cNvSpPr>
          <p:nvPr>
            <p:ph type="body" idx="1"/>
          </p:nvPr>
        </p:nvSpPr>
        <p:spPr>
          <a:xfrm>
            <a:off x="0" y="1511550"/>
            <a:ext cx="5526000" cy="3049500"/>
          </a:xfrm>
          <a:prstGeom prst="rect">
            <a:avLst/>
          </a:prstGeom>
          <a:noFill/>
          <a:ln>
            <a:noFill/>
          </a:ln>
        </p:spPr>
        <p:txBody>
          <a:bodyPr spcFirstLastPara="1" wrap="square" lIns="81107" tIns="40540" rIns="81107" bIns="40540" anchor="t" anchorCtr="0">
            <a:noAutofit/>
          </a:bodyPr>
          <a:lstStyle/>
          <a:p>
            <a:pPr marL="304174" indent="-323220">
              <a:lnSpc>
                <a:spcPct val="115000"/>
              </a:lnSpc>
              <a:spcBef>
                <a:spcPts val="0"/>
              </a:spcBef>
              <a:buClr>
                <a:schemeClr val="lt1"/>
              </a:buClr>
              <a:buSzPts val="1800"/>
            </a:pPr>
            <a:r>
              <a:rPr lang="en-US" sz="1800" b="1">
                <a:solidFill>
                  <a:schemeClr val="lt1"/>
                </a:solidFill>
              </a:rPr>
              <a:t>Open Office Hours (drop-in Consulting)</a:t>
            </a:r>
            <a:endParaRPr sz="1800">
              <a:solidFill>
                <a:schemeClr val="lt1"/>
              </a:solidFill>
            </a:endParaRPr>
          </a:p>
          <a:p>
            <a:pPr marL="304174" indent="-323220">
              <a:lnSpc>
                <a:spcPct val="115000"/>
              </a:lnSpc>
              <a:spcBef>
                <a:spcPts val="0"/>
              </a:spcBef>
              <a:buClr>
                <a:schemeClr val="lt1"/>
              </a:buClr>
              <a:buSzPts val="1800"/>
            </a:pPr>
            <a:r>
              <a:rPr lang="en-US" sz="1800" b="1">
                <a:solidFill>
                  <a:schemeClr val="lt1"/>
                </a:solidFill>
              </a:rPr>
              <a:t>Seminars</a:t>
            </a:r>
            <a:endParaRPr sz="1800" b="1">
              <a:solidFill>
                <a:schemeClr val="lt1"/>
              </a:solidFill>
            </a:endParaRPr>
          </a:p>
          <a:p>
            <a:pPr marL="304174" indent="-323220">
              <a:lnSpc>
                <a:spcPct val="115000"/>
              </a:lnSpc>
              <a:spcBef>
                <a:spcPts val="535"/>
              </a:spcBef>
              <a:buClr>
                <a:schemeClr val="lt1"/>
              </a:buClr>
              <a:buSzPts val="1800"/>
            </a:pPr>
            <a:r>
              <a:rPr lang="en-US" sz="1800" b="1">
                <a:solidFill>
                  <a:schemeClr val="lt1"/>
                </a:solidFill>
              </a:rPr>
              <a:t>Tutorials (e.g. Reproducibility Tools)</a:t>
            </a:r>
            <a:endParaRPr sz="1800" b="1">
              <a:solidFill>
                <a:schemeClr val="lt1"/>
              </a:solidFill>
            </a:endParaRPr>
          </a:p>
          <a:p>
            <a:pPr marL="304174" indent="-323220">
              <a:lnSpc>
                <a:spcPct val="115000"/>
              </a:lnSpc>
              <a:spcBef>
                <a:spcPts val="535"/>
              </a:spcBef>
              <a:buClr>
                <a:schemeClr val="lt1"/>
              </a:buClr>
              <a:buSzPts val="1800"/>
            </a:pPr>
            <a:r>
              <a:rPr lang="en-US" sz="1800" b="1">
                <a:solidFill>
                  <a:schemeClr val="lt1"/>
                </a:solidFill>
              </a:rPr>
              <a:t>Workshops (e.g. The Carpentries)</a:t>
            </a:r>
            <a:endParaRPr sz="1800" b="1">
              <a:solidFill>
                <a:schemeClr val="lt1"/>
              </a:solidFill>
            </a:endParaRPr>
          </a:p>
          <a:p>
            <a:pPr marL="304174" indent="-323220">
              <a:lnSpc>
                <a:spcPct val="115000"/>
              </a:lnSpc>
              <a:spcBef>
                <a:spcPts val="535"/>
              </a:spcBef>
              <a:buClr>
                <a:schemeClr val="lt1"/>
              </a:buClr>
              <a:buSzPts val="1800"/>
            </a:pPr>
            <a:r>
              <a:rPr lang="en-US" sz="1800" b="1">
                <a:solidFill>
                  <a:schemeClr val="lt1"/>
                </a:solidFill>
              </a:rPr>
              <a:t>Hack weeks</a:t>
            </a:r>
            <a:endParaRPr>
              <a:solidFill>
                <a:schemeClr val="lt1"/>
              </a:solidFill>
            </a:endParaRPr>
          </a:p>
        </p:txBody>
      </p:sp>
      <p:sp>
        <p:nvSpPr>
          <p:cNvPr id="475" name="Shape 475"/>
          <p:cNvSpPr txBox="1">
            <a:spLocks noGrp="1"/>
          </p:cNvSpPr>
          <p:nvPr>
            <p:ph type="title"/>
          </p:nvPr>
        </p:nvSpPr>
        <p:spPr>
          <a:xfrm>
            <a:off x="628652" y="273845"/>
            <a:ext cx="7886700" cy="994173"/>
          </a:xfrm>
          <a:prstGeom prst="rect">
            <a:avLst/>
          </a:prstGeom>
          <a:noFill/>
          <a:ln>
            <a:noFill/>
          </a:ln>
        </p:spPr>
        <p:txBody>
          <a:bodyPr spcFirstLastPara="1" wrap="square" lIns="81107" tIns="40540" rIns="81107" bIns="40540" anchor="ctr" anchorCtr="0">
            <a:noAutofit/>
          </a:bodyPr>
          <a:lstStyle/>
          <a:p>
            <a:r>
              <a:rPr lang="en-US"/>
              <a:t>We Disseminate Data Science Expertise and Best Practices </a:t>
            </a:r>
            <a:endParaRPr/>
          </a:p>
        </p:txBody>
      </p:sp>
      <p:sp>
        <p:nvSpPr>
          <p:cNvPr id="476" name="Shape 476"/>
          <p:cNvSpPr txBox="1"/>
          <p:nvPr/>
        </p:nvSpPr>
        <p:spPr>
          <a:xfrm>
            <a:off x="2286000" y="-476250"/>
            <a:ext cx="184731" cy="369332"/>
          </a:xfrm>
          <a:prstGeom prst="rect">
            <a:avLst/>
          </a:prstGeom>
          <a:noFill/>
          <a:ln>
            <a:noFill/>
          </a:ln>
        </p:spPr>
        <p:txBody>
          <a:bodyPr spcFirstLastPara="1" wrap="square" lIns="91404" tIns="45690" rIns="91404" bIns="45690" anchor="t" anchorCtr="0">
            <a:noAutofit/>
          </a:bodyPr>
          <a:lstStyle/>
          <a:p>
            <a:endParaRPr sz="1800">
              <a:solidFill>
                <a:schemeClr val="dk1"/>
              </a:solidFill>
            </a:endParaRPr>
          </a:p>
        </p:txBody>
      </p:sp>
      <p:sp>
        <p:nvSpPr>
          <p:cNvPr id="477" name="Shape 477"/>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15</a:t>
            </a:fld>
            <a:endParaRPr/>
          </a:p>
        </p:txBody>
      </p:sp>
      <p:sp>
        <p:nvSpPr>
          <p:cNvPr id="2" name="Rectangle 1"/>
          <p:cNvSpPr/>
          <p:nvPr/>
        </p:nvSpPr>
        <p:spPr>
          <a:xfrm>
            <a:off x="4479668" y="2417863"/>
            <a:ext cx="184626" cy="307754"/>
          </a:xfrm>
          <a:prstGeom prst="rect">
            <a:avLst/>
          </a:prstGeom>
        </p:spPr>
        <p:txBody>
          <a:bodyPr wrap="none" lIns="91420" tIns="45709" rIns="91420" bIns="45709">
            <a:spAutoFit/>
          </a:bodyPr>
          <a:lstStyle/>
          <a:p>
            <a:r>
              <a:rPr lang="en-US" dirty="0"/>
              <a: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84048" y="438912"/>
            <a:ext cx="8229600" cy="685800"/>
          </a:xfrm>
          <a:prstGeom prst="rect">
            <a:avLst/>
          </a:prstGeom>
          <a:noFill/>
          <a:ln>
            <a:noFill/>
          </a:ln>
        </p:spPr>
        <p:txBody>
          <a:bodyPr spcFirstLastPara="1" wrap="square" lIns="81107" tIns="40540" rIns="81107" bIns="40540" anchor="ctr" anchorCtr="0">
            <a:noAutofit/>
          </a:bodyPr>
          <a:lstStyle/>
          <a:p>
            <a:pPr algn="l"/>
            <a:r>
              <a:rPr lang="en-US"/>
              <a:t>Office hours</a:t>
            </a:r>
            <a:endParaRPr/>
          </a:p>
          <a:p>
            <a:pPr algn="l"/>
            <a:r>
              <a:rPr lang="en-US" sz="2200"/>
              <a:t>(aka Drop-In Consulting)</a:t>
            </a:r>
            <a:endParaRPr sz="2200"/>
          </a:p>
        </p:txBody>
      </p:sp>
      <p:pic>
        <p:nvPicPr>
          <p:cNvPr id="416" name="Shape 416"/>
          <p:cNvPicPr preferRelativeResize="0"/>
          <p:nvPr/>
        </p:nvPicPr>
        <p:blipFill rotWithShape="1">
          <a:blip r:embed="rId3">
            <a:alphaModFix/>
          </a:blip>
          <a:srcRect/>
          <a:stretch/>
        </p:blipFill>
        <p:spPr>
          <a:xfrm>
            <a:off x="2209514" y="800100"/>
            <a:ext cx="0" cy="0"/>
          </a:xfrm>
          <a:prstGeom prst="rect">
            <a:avLst/>
          </a:prstGeom>
          <a:noFill/>
          <a:ln>
            <a:noFill/>
          </a:ln>
        </p:spPr>
      </p:pic>
      <p:pic>
        <p:nvPicPr>
          <p:cNvPr id="417" name="Shape 417" descr="Screen Shot 2016-05-05 at 1.54.42 PM.png"/>
          <p:cNvPicPr preferRelativeResize="0"/>
          <p:nvPr/>
        </p:nvPicPr>
        <p:blipFill rotWithShape="1">
          <a:blip r:embed="rId4">
            <a:alphaModFix/>
          </a:blip>
          <a:srcRect/>
          <a:stretch/>
        </p:blipFill>
        <p:spPr>
          <a:xfrm>
            <a:off x="5194300" y="3913451"/>
            <a:ext cx="0" cy="0"/>
          </a:xfrm>
          <a:prstGeom prst="rect">
            <a:avLst/>
          </a:prstGeom>
          <a:noFill/>
          <a:ln>
            <a:noFill/>
          </a:ln>
        </p:spPr>
      </p:pic>
      <p:pic>
        <p:nvPicPr>
          <p:cNvPr id="418" name="Shape 418" descr="IMG_9950.JPG"/>
          <p:cNvPicPr preferRelativeResize="0"/>
          <p:nvPr/>
        </p:nvPicPr>
        <p:blipFill rotWithShape="1">
          <a:blip r:embed="rId5">
            <a:alphaModFix/>
          </a:blip>
          <a:srcRect/>
          <a:stretch/>
        </p:blipFill>
        <p:spPr>
          <a:xfrm>
            <a:off x="684094" y="3913451"/>
            <a:ext cx="0" cy="0"/>
          </a:xfrm>
          <a:prstGeom prst="rect">
            <a:avLst/>
          </a:prstGeom>
          <a:noFill/>
          <a:ln>
            <a:noFill/>
          </a:ln>
        </p:spPr>
      </p:pic>
      <p:pic>
        <p:nvPicPr>
          <p:cNvPr id="419" name="Shape 419" descr="Screen Shot 2016-05-05 at 1.54.42 PM.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338102" y="2488657"/>
            <a:ext cx="2627601" cy="1943100"/>
          </a:xfrm>
          <a:prstGeom prst="rect">
            <a:avLst/>
          </a:prstGeom>
          <a:noFill/>
          <a:ln>
            <a:noFill/>
          </a:ln>
        </p:spPr>
      </p:pic>
      <p:pic>
        <p:nvPicPr>
          <p:cNvPr id="420" name="Shape 420" descr="IMG_9950.JP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613625" y="2488659"/>
            <a:ext cx="2590802" cy="1943101"/>
          </a:xfrm>
          <a:prstGeom prst="rect">
            <a:avLst/>
          </a:prstGeom>
          <a:noFill/>
          <a:ln>
            <a:noFill/>
          </a:ln>
        </p:spPr>
      </p:pic>
      <p:sp>
        <p:nvSpPr>
          <p:cNvPr id="421" name="Shape 421"/>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16</a:t>
            </a:fld>
            <a:endParaRPr/>
          </a:p>
        </p:txBody>
      </p:sp>
      <p:sp>
        <p:nvSpPr>
          <p:cNvPr id="422" name="Shape 422"/>
          <p:cNvSpPr txBox="1"/>
          <p:nvPr/>
        </p:nvSpPr>
        <p:spPr>
          <a:xfrm>
            <a:off x="3613625" y="4431751"/>
            <a:ext cx="6009900" cy="1701600"/>
          </a:xfrm>
          <a:prstGeom prst="rect">
            <a:avLst/>
          </a:prstGeom>
          <a:noFill/>
          <a:ln>
            <a:noFill/>
          </a:ln>
        </p:spPr>
        <p:txBody>
          <a:bodyPr spcFirstLastPara="1" wrap="square" lIns="91404" tIns="91404" rIns="91404" bIns="91404" anchor="t" anchorCtr="0">
            <a:noAutofit/>
          </a:bodyPr>
          <a:lstStyle/>
          <a:p>
            <a:r>
              <a:rPr lang="en-US" sz="1800" u="sng"/>
              <a:t>In 2017-2018</a:t>
            </a:r>
            <a:r>
              <a:rPr lang="en-US" sz="1800"/>
              <a:t> </a:t>
            </a:r>
            <a:endParaRPr sz="1800"/>
          </a:p>
          <a:p>
            <a:r>
              <a:rPr lang="en-US" sz="1800"/>
              <a:t>~ 100 people helped from &gt; 28 departments</a:t>
            </a:r>
            <a:endParaRPr sz="1800"/>
          </a:p>
        </p:txBody>
      </p:sp>
      <p:pic>
        <p:nvPicPr>
          <p:cNvPr id="423" name="Shape 42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9402" y="1423326"/>
            <a:ext cx="3544599" cy="3632000"/>
          </a:xfrm>
          <a:prstGeom prst="rect">
            <a:avLst/>
          </a:prstGeom>
          <a:noFill/>
          <a:ln>
            <a:noFill/>
          </a:ln>
        </p:spPr>
      </p:pic>
      <p:pic>
        <p:nvPicPr>
          <p:cNvPr id="424" name="Shape 42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519875" y="281850"/>
            <a:ext cx="5227099" cy="2131676"/>
          </a:xfrm>
          <a:prstGeom prst="rect">
            <a:avLst/>
          </a:prstGeom>
          <a:noFill/>
          <a:ln>
            <a:noFill/>
          </a:ln>
        </p:spPr>
      </p:pic>
    </p:spTree>
    <p:extLst>
      <p:ext uri="{BB962C8B-B14F-4D97-AF65-F5344CB8AC3E}">
        <p14:creationId xmlns:p14="http://schemas.microsoft.com/office/powerpoint/2010/main" val="1443830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152400" y="293279"/>
            <a:ext cx="8229600" cy="594545"/>
          </a:xfrm>
          <a:prstGeom prst="rect">
            <a:avLst/>
          </a:prstGeom>
          <a:noFill/>
          <a:ln>
            <a:noFill/>
          </a:ln>
        </p:spPr>
        <p:txBody>
          <a:bodyPr spcFirstLastPara="1" wrap="square" lIns="81107" tIns="40540" rIns="81107" bIns="40540" anchor="ctr" anchorCtr="0">
            <a:noAutofit/>
          </a:bodyPr>
          <a:lstStyle/>
          <a:p>
            <a:pPr algn="l"/>
            <a:r>
              <a:rPr lang="en-US"/>
              <a:t>eScience Seminars</a:t>
            </a:r>
            <a:endParaRPr/>
          </a:p>
        </p:txBody>
      </p:sp>
      <p:pic>
        <p:nvPicPr>
          <p:cNvPr id="430" name="Shape 4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17827" y="370598"/>
            <a:ext cx="5138301" cy="3950879"/>
          </a:xfrm>
          <a:prstGeom prst="rect">
            <a:avLst/>
          </a:prstGeom>
          <a:noFill/>
          <a:ln w="9525" cap="flat" cmpd="sng">
            <a:solidFill>
              <a:srgbClr val="980000"/>
            </a:solidFill>
            <a:prstDash val="solid"/>
            <a:round/>
            <a:headEnd type="none" w="sm" len="sm"/>
            <a:tailEnd type="none" w="sm" len="sm"/>
          </a:ln>
        </p:spPr>
      </p:pic>
      <p:pic>
        <p:nvPicPr>
          <p:cNvPr id="431" name="Shape 4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2402" y="1040223"/>
            <a:ext cx="3613023" cy="3033259"/>
          </a:xfrm>
          <a:prstGeom prst="rect">
            <a:avLst/>
          </a:prstGeom>
          <a:noFill/>
          <a:ln w="9525" cap="flat" cmpd="sng">
            <a:solidFill>
              <a:srgbClr val="980000"/>
            </a:solidFill>
            <a:prstDash val="solid"/>
            <a:round/>
            <a:headEnd type="none" w="sm" len="sm"/>
            <a:tailEnd type="none" w="sm" len="sm"/>
          </a:ln>
        </p:spPr>
      </p:pic>
      <p:sp>
        <p:nvSpPr>
          <p:cNvPr id="432" name="Shape 432"/>
          <p:cNvSpPr/>
          <p:nvPr/>
        </p:nvSpPr>
        <p:spPr>
          <a:xfrm>
            <a:off x="3917825" y="370600"/>
            <a:ext cx="1730100" cy="369000"/>
          </a:xfrm>
          <a:prstGeom prst="roundRect">
            <a:avLst>
              <a:gd name="adj" fmla="val 16667"/>
            </a:avLst>
          </a:prstGeom>
          <a:noFill/>
          <a:ln w="9525" cap="flat" cmpd="sng">
            <a:solidFill>
              <a:srgbClr val="980000"/>
            </a:solidFill>
            <a:prstDash val="solid"/>
            <a:round/>
            <a:headEnd type="none" w="sm" len="sm"/>
            <a:tailEnd type="none" w="sm" len="sm"/>
          </a:ln>
        </p:spPr>
        <p:txBody>
          <a:bodyPr spcFirstLastPara="1" wrap="square" lIns="91404" tIns="91404" rIns="91404" bIns="91404" anchor="ctr" anchorCtr="0">
            <a:noAutofit/>
          </a:bodyPr>
          <a:lstStyle/>
          <a:p>
            <a:endParaRPr/>
          </a:p>
        </p:txBody>
      </p:sp>
      <p:sp>
        <p:nvSpPr>
          <p:cNvPr id="433" name="Shape 433"/>
          <p:cNvSpPr/>
          <p:nvPr/>
        </p:nvSpPr>
        <p:spPr>
          <a:xfrm>
            <a:off x="152400" y="1040225"/>
            <a:ext cx="1449000" cy="155400"/>
          </a:xfrm>
          <a:prstGeom prst="roundRect">
            <a:avLst>
              <a:gd name="adj" fmla="val 16667"/>
            </a:avLst>
          </a:prstGeom>
          <a:noFill/>
          <a:ln w="9525" cap="flat" cmpd="sng">
            <a:solidFill>
              <a:srgbClr val="980000"/>
            </a:solidFill>
            <a:prstDash val="solid"/>
            <a:round/>
            <a:headEnd type="none" w="sm" len="sm"/>
            <a:tailEnd type="none" w="sm" len="sm"/>
          </a:ln>
        </p:spPr>
        <p:txBody>
          <a:bodyPr spcFirstLastPara="1" wrap="square" lIns="91404" tIns="91404" rIns="91404" bIns="91404" anchor="ctr" anchorCtr="0">
            <a:noAutofit/>
          </a:bodyPr>
          <a:lstStyle/>
          <a:p>
            <a:endParaRPr/>
          </a:p>
        </p:txBody>
      </p:sp>
      <p:sp>
        <p:nvSpPr>
          <p:cNvPr id="434" name="Shape 434"/>
          <p:cNvSpPr txBox="1"/>
          <p:nvPr/>
        </p:nvSpPr>
        <p:spPr>
          <a:xfrm>
            <a:off x="4413625" y="4321475"/>
            <a:ext cx="4642500" cy="652200"/>
          </a:xfrm>
          <a:prstGeom prst="rect">
            <a:avLst/>
          </a:prstGeom>
          <a:noFill/>
          <a:ln>
            <a:noFill/>
          </a:ln>
        </p:spPr>
        <p:txBody>
          <a:bodyPr spcFirstLastPara="1" wrap="square" lIns="91404" tIns="91404" rIns="91404" bIns="91404" anchor="t" anchorCtr="0">
            <a:noAutofit/>
          </a:bodyPr>
          <a:lstStyle/>
          <a:p>
            <a:r>
              <a:rPr lang="en-US" sz="2000" dirty="0"/>
              <a:t>9 distinguished speakers in 2017-18</a:t>
            </a:r>
            <a:endParaRPr sz="2000" b="1" dirty="0"/>
          </a:p>
        </p:txBody>
      </p:sp>
      <p:sp>
        <p:nvSpPr>
          <p:cNvPr id="435" name="Shape 435"/>
          <p:cNvSpPr txBox="1"/>
          <p:nvPr/>
        </p:nvSpPr>
        <p:spPr>
          <a:xfrm>
            <a:off x="76200" y="4073475"/>
            <a:ext cx="4419600" cy="868500"/>
          </a:xfrm>
          <a:prstGeom prst="rect">
            <a:avLst/>
          </a:prstGeom>
          <a:noFill/>
          <a:ln>
            <a:noFill/>
          </a:ln>
        </p:spPr>
        <p:txBody>
          <a:bodyPr spcFirstLastPara="1" wrap="square" lIns="91404" tIns="91404" rIns="91404" bIns="91404" anchor="t" anchorCtr="0">
            <a:noAutofit/>
          </a:bodyPr>
          <a:lstStyle/>
          <a:p>
            <a:r>
              <a:rPr lang="en-US" sz="2000" dirty="0"/>
              <a:t>Weekly seminar * 3 quarters</a:t>
            </a:r>
            <a:endParaRPr sz="2000" dirty="0"/>
          </a:p>
        </p:txBody>
      </p:sp>
      <p:sp>
        <p:nvSpPr>
          <p:cNvPr id="436" name="Shape 436"/>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17</a:t>
            </a:fld>
            <a:endParaRPr/>
          </a:p>
        </p:txBody>
      </p:sp>
    </p:spTree>
    <p:extLst>
      <p:ext uri="{BB962C8B-B14F-4D97-AF65-F5344CB8AC3E}">
        <p14:creationId xmlns:p14="http://schemas.microsoft.com/office/powerpoint/2010/main" val="2468469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152400" y="293277"/>
            <a:ext cx="8229600" cy="594600"/>
          </a:xfrm>
          <a:prstGeom prst="rect">
            <a:avLst/>
          </a:prstGeom>
          <a:noFill/>
          <a:ln>
            <a:noFill/>
          </a:ln>
        </p:spPr>
        <p:txBody>
          <a:bodyPr spcFirstLastPara="1" wrap="square" lIns="81107" tIns="40540" rIns="81107" bIns="40540" anchor="ctr" anchorCtr="0">
            <a:noAutofit/>
          </a:bodyPr>
          <a:lstStyle/>
          <a:p>
            <a:pPr algn="l"/>
            <a:r>
              <a:rPr lang="en-US"/>
              <a:t>eScience Seminars</a:t>
            </a:r>
            <a:endParaRPr/>
          </a:p>
        </p:txBody>
      </p:sp>
      <p:pic>
        <p:nvPicPr>
          <p:cNvPr id="442" name="Shape 4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917827" y="370598"/>
            <a:ext cx="5138301" cy="3950879"/>
          </a:xfrm>
          <a:prstGeom prst="rect">
            <a:avLst/>
          </a:prstGeom>
          <a:noFill/>
          <a:ln>
            <a:noFill/>
          </a:ln>
        </p:spPr>
      </p:pic>
      <p:pic>
        <p:nvPicPr>
          <p:cNvPr id="443" name="Shape 44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52402" y="1040223"/>
            <a:ext cx="3613023" cy="3033259"/>
          </a:xfrm>
          <a:prstGeom prst="rect">
            <a:avLst/>
          </a:prstGeom>
          <a:noFill/>
          <a:ln>
            <a:noFill/>
          </a:ln>
        </p:spPr>
      </p:pic>
      <p:pic>
        <p:nvPicPr>
          <p:cNvPr id="444" name="Shape 44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045350" y="952927"/>
            <a:ext cx="4038328" cy="3950873"/>
          </a:xfrm>
          <a:prstGeom prst="rect">
            <a:avLst/>
          </a:prstGeom>
          <a:noFill/>
          <a:ln w="9525" cap="flat" cmpd="sng">
            <a:solidFill>
              <a:srgbClr val="980000"/>
            </a:solidFill>
            <a:prstDash val="solid"/>
            <a:round/>
            <a:headEnd type="none" w="sm" len="sm"/>
            <a:tailEnd type="none" w="sm" len="sm"/>
          </a:ln>
        </p:spPr>
      </p:pic>
      <p:sp>
        <p:nvSpPr>
          <p:cNvPr id="445" name="Shape 445"/>
          <p:cNvSpPr/>
          <p:nvPr/>
        </p:nvSpPr>
        <p:spPr>
          <a:xfrm>
            <a:off x="3045352" y="952925"/>
            <a:ext cx="1707900" cy="213600"/>
          </a:xfrm>
          <a:prstGeom prst="roundRect">
            <a:avLst>
              <a:gd name="adj" fmla="val 16667"/>
            </a:avLst>
          </a:prstGeom>
          <a:noFill/>
          <a:ln w="9525" cap="flat" cmpd="sng">
            <a:solidFill>
              <a:srgbClr val="980000"/>
            </a:solidFill>
            <a:prstDash val="solid"/>
            <a:round/>
            <a:headEnd type="none" w="sm" len="sm"/>
            <a:tailEnd type="none" w="sm" len="sm"/>
          </a:ln>
        </p:spPr>
        <p:txBody>
          <a:bodyPr spcFirstLastPara="1" wrap="square" lIns="91404" tIns="91404" rIns="91404" bIns="91404" anchor="ctr" anchorCtr="0">
            <a:noAutofit/>
          </a:bodyPr>
          <a:lstStyle/>
          <a:p>
            <a:endParaRPr/>
          </a:p>
        </p:txBody>
      </p:sp>
      <p:sp>
        <p:nvSpPr>
          <p:cNvPr id="446" name="Shape 446"/>
          <p:cNvSpPr/>
          <p:nvPr/>
        </p:nvSpPr>
        <p:spPr>
          <a:xfrm>
            <a:off x="5003327" y="720101"/>
            <a:ext cx="1407175" cy="446425"/>
          </a:xfrm>
          <a:prstGeom prst="flowChartPunchedTape">
            <a:avLst/>
          </a:prstGeom>
          <a:solidFill>
            <a:srgbClr val="FFF2CC"/>
          </a:solidFill>
          <a:ln w="28575" cap="flat" cmpd="sng">
            <a:solidFill>
              <a:srgbClr val="FF9900"/>
            </a:solidFill>
            <a:prstDash val="solid"/>
            <a:round/>
            <a:headEnd type="none" w="sm" len="sm"/>
            <a:tailEnd type="none" w="sm" len="sm"/>
          </a:ln>
        </p:spPr>
        <p:txBody>
          <a:bodyPr spcFirstLastPara="1" wrap="square" lIns="91404" tIns="91404" rIns="91404" bIns="91404" anchor="ctr" anchorCtr="0">
            <a:noAutofit/>
          </a:bodyPr>
          <a:lstStyle/>
          <a:p>
            <a:r>
              <a:rPr lang="en-US"/>
              <a:t>New This Year!</a:t>
            </a:r>
            <a:endParaRPr/>
          </a:p>
        </p:txBody>
      </p:sp>
      <p:sp>
        <p:nvSpPr>
          <p:cNvPr id="448" name="Shape 448"/>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18</a:t>
            </a:fld>
            <a:endParaRPr/>
          </a:p>
        </p:txBody>
      </p:sp>
    </p:spTree>
    <p:extLst>
      <p:ext uri="{BB962C8B-B14F-4D97-AF65-F5344CB8AC3E}">
        <p14:creationId xmlns:p14="http://schemas.microsoft.com/office/powerpoint/2010/main" val="4297162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381000" y="284379"/>
            <a:ext cx="8493670" cy="685800"/>
          </a:xfrm>
          <a:prstGeom prst="rect">
            <a:avLst/>
          </a:prstGeom>
          <a:noFill/>
          <a:ln>
            <a:noFill/>
          </a:ln>
        </p:spPr>
        <p:txBody>
          <a:bodyPr spcFirstLastPara="1" wrap="square" lIns="81107" tIns="40540" rIns="81107" bIns="40540" anchor="ctr" anchorCtr="0">
            <a:noAutofit/>
          </a:bodyPr>
          <a:lstStyle/>
          <a:p>
            <a:pPr algn="l"/>
            <a:r>
              <a:rPr lang="en-US"/>
              <a:t>Various short courses and workshops</a:t>
            </a:r>
            <a:endParaRPr/>
          </a:p>
        </p:txBody>
      </p:sp>
      <p:pic>
        <p:nvPicPr>
          <p:cNvPr id="457" name="Shape 45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2320" y="926544"/>
            <a:ext cx="3718908" cy="3881383"/>
          </a:xfrm>
          <a:prstGeom prst="rect">
            <a:avLst/>
          </a:prstGeom>
          <a:noFill/>
          <a:ln>
            <a:noFill/>
          </a:ln>
        </p:spPr>
      </p:pic>
      <p:pic>
        <p:nvPicPr>
          <p:cNvPr id="458" name="Shape 45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340553" y="970163"/>
            <a:ext cx="4534128" cy="2711388"/>
          </a:xfrm>
          <a:prstGeom prst="rect">
            <a:avLst/>
          </a:prstGeom>
          <a:noFill/>
          <a:ln w="28575" cap="flat" cmpd="sng">
            <a:solidFill>
              <a:srgbClr val="999999"/>
            </a:solidFill>
            <a:prstDash val="solid"/>
            <a:round/>
            <a:headEnd type="none" w="sm" len="sm"/>
            <a:tailEnd type="none" w="sm" len="sm"/>
          </a:ln>
        </p:spPr>
      </p:pic>
      <p:sp>
        <p:nvSpPr>
          <p:cNvPr id="459" name="Shape 459"/>
          <p:cNvSpPr txBox="1"/>
          <p:nvPr/>
        </p:nvSpPr>
        <p:spPr>
          <a:xfrm>
            <a:off x="4340550" y="3789450"/>
            <a:ext cx="4534200" cy="1018500"/>
          </a:xfrm>
          <a:prstGeom prst="rect">
            <a:avLst/>
          </a:prstGeom>
          <a:noFill/>
          <a:ln>
            <a:noFill/>
          </a:ln>
        </p:spPr>
        <p:txBody>
          <a:bodyPr spcFirstLastPara="1" wrap="square" lIns="91404" tIns="91404" rIns="91404" bIns="91404" anchor="ctr" anchorCtr="0">
            <a:noAutofit/>
          </a:bodyPr>
          <a:lstStyle/>
          <a:p>
            <a:pPr algn="just">
              <a:lnSpc>
                <a:spcPct val="115000"/>
              </a:lnSpc>
            </a:pPr>
            <a:r>
              <a:rPr lang="en-US" sz="1800" dirty="0">
                <a:solidFill>
                  <a:schemeClr val="dk1"/>
                </a:solidFill>
              </a:rPr>
              <a:t>Total for the past academic year over 12 events and ~400 attendees</a:t>
            </a:r>
            <a:endParaRPr sz="1800" dirty="0"/>
          </a:p>
        </p:txBody>
      </p:sp>
      <p:sp>
        <p:nvSpPr>
          <p:cNvPr id="460" name="Shape 460"/>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19</a:t>
            </a:fld>
            <a:endParaRPr/>
          </a:p>
        </p:txBody>
      </p:sp>
    </p:spTree>
    <p:extLst>
      <p:ext uri="{BB962C8B-B14F-4D97-AF65-F5344CB8AC3E}">
        <p14:creationId xmlns:p14="http://schemas.microsoft.com/office/powerpoint/2010/main" val="669664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Shape 928"/>
          <p:cNvSpPr txBox="1">
            <a:spLocks noGrp="1"/>
          </p:cNvSpPr>
          <p:nvPr>
            <p:ph type="title"/>
          </p:nvPr>
        </p:nvSpPr>
        <p:spPr>
          <a:xfrm>
            <a:off x="457200" y="329577"/>
            <a:ext cx="8229600" cy="685800"/>
          </a:xfrm>
          <a:prstGeom prst="rect">
            <a:avLst/>
          </a:prstGeom>
          <a:noFill/>
          <a:ln>
            <a:noFill/>
          </a:ln>
        </p:spPr>
        <p:txBody>
          <a:bodyPr spcFirstLastPara="1" wrap="square" lIns="81107" tIns="40540" rIns="81107" bIns="40540" anchor="ctr" anchorCtr="0">
            <a:noAutofit/>
          </a:bodyPr>
          <a:lstStyle/>
          <a:p>
            <a:r>
              <a:rPr lang="en-US" sz="2800" dirty="0"/>
              <a:t>Our Society is Facing a Data Deluge</a:t>
            </a:r>
            <a:endParaRPr sz="2800" dirty="0"/>
          </a:p>
        </p:txBody>
      </p:sp>
      <p:sp>
        <p:nvSpPr>
          <p:cNvPr id="929" name="Shape 929"/>
          <p:cNvSpPr txBox="1">
            <a:spLocks noGrp="1"/>
          </p:cNvSpPr>
          <p:nvPr>
            <p:ph type="body" idx="1"/>
          </p:nvPr>
        </p:nvSpPr>
        <p:spPr>
          <a:xfrm>
            <a:off x="533400" y="1003500"/>
            <a:ext cx="8077200" cy="1130812"/>
          </a:xfrm>
          <a:prstGeom prst="rect">
            <a:avLst/>
          </a:prstGeom>
          <a:noFill/>
          <a:ln>
            <a:noFill/>
          </a:ln>
        </p:spPr>
        <p:txBody>
          <a:bodyPr spcFirstLastPara="1" wrap="square" lIns="81107" tIns="40540" rIns="81107" bIns="40540" anchor="t" anchorCtr="0">
            <a:noAutofit/>
          </a:bodyPr>
          <a:lstStyle/>
          <a:p>
            <a:pPr marL="304175" indent="-304175">
              <a:spcBef>
                <a:spcPts val="0"/>
              </a:spcBef>
              <a:buClr>
                <a:srgbClr val="000090"/>
              </a:buClr>
            </a:pPr>
            <a:r>
              <a:rPr lang="en-US" dirty="0">
                <a:solidFill>
                  <a:srgbClr val="000090"/>
                </a:solidFill>
              </a:rPr>
              <a:t>Science: sensors, instruments, simulations, lab automation, etc.</a:t>
            </a:r>
            <a:endParaRPr dirty="0"/>
          </a:p>
          <a:p>
            <a:pPr marL="304175" indent="-304175">
              <a:buClr>
                <a:srgbClr val="000090"/>
              </a:buClr>
            </a:pPr>
            <a:r>
              <a:rPr lang="en-US" dirty="0">
                <a:solidFill>
                  <a:srgbClr val="000090"/>
                </a:solidFill>
              </a:rPr>
              <a:t>Industry: search logs, social media, etc.</a:t>
            </a:r>
            <a:endParaRPr dirty="0"/>
          </a:p>
          <a:p>
            <a:pPr marL="304175" indent="-304175">
              <a:buClr>
                <a:srgbClr val="000090"/>
              </a:buClr>
            </a:pPr>
            <a:r>
              <a:rPr lang="en-US" dirty="0">
                <a:solidFill>
                  <a:srgbClr val="000090"/>
                </a:solidFill>
              </a:rPr>
              <a:t>Government: records, sensors, documents, etc.</a:t>
            </a:r>
            <a:endParaRPr dirty="0"/>
          </a:p>
          <a:p>
            <a:pPr marL="304175" indent="-126415">
              <a:spcBef>
                <a:spcPts val="560"/>
              </a:spcBef>
              <a:buSzPts val="2800"/>
              <a:buNone/>
            </a:pPr>
            <a:endParaRPr sz="2800" dirty="0"/>
          </a:p>
        </p:txBody>
      </p:sp>
      <p:pic>
        <p:nvPicPr>
          <p:cNvPr id="930" name="Shape 9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764619" y="915582"/>
            <a:ext cx="960119" cy="2420946"/>
          </a:xfrm>
          <a:prstGeom prst="rect">
            <a:avLst/>
          </a:prstGeom>
          <a:noFill/>
          <a:ln>
            <a:noFill/>
          </a:ln>
        </p:spPr>
      </p:pic>
      <p:sp>
        <p:nvSpPr>
          <p:cNvPr id="931" name="Shape 931"/>
          <p:cNvSpPr txBox="1"/>
          <p:nvPr/>
        </p:nvSpPr>
        <p:spPr>
          <a:xfrm>
            <a:off x="7358350" y="3405530"/>
            <a:ext cx="1596414" cy="246221"/>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From Prof Su-In Lee @ UW</a:t>
            </a:r>
            <a:endParaRPr/>
          </a:p>
        </p:txBody>
      </p:sp>
      <p:pic>
        <p:nvPicPr>
          <p:cNvPr id="932" name="Shape 932" descr="new"/>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78828" y="2222101"/>
            <a:ext cx="1094688" cy="1054447"/>
          </a:xfrm>
          <a:prstGeom prst="rect">
            <a:avLst/>
          </a:prstGeom>
          <a:noFill/>
          <a:ln>
            <a:noFill/>
          </a:ln>
        </p:spPr>
      </p:pic>
      <p:pic>
        <p:nvPicPr>
          <p:cNvPr id="933" name="Shape 933" descr="Screen Shot 2014-08-17 at 6.25.15 PM.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564370" y="2460772"/>
            <a:ext cx="1776215" cy="778288"/>
          </a:xfrm>
          <a:prstGeom prst="rect">
            <a:avLst/>
          </a:prstGeom>
          <a:noFill/>
          <a:ln>
            <a:noFill/>
          </a:ln>
        </p:spPr>
      </p:pic>
      <p:sp>
        <p:nvSpPr>
          <p:cNvPr id="934" name="Shape 934"/>
          <p:cNvSpPr txBox="1"/>
          <p:nvPr/>
        </p:nvSpPr>
        <p:spPr>
          <a:xfrm>
            <a:off x="287977" y="3261339"/>
            <a:ext cx="2448106" cy="246221"/>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Picture from Deep Lens Survey (DLS: Tyson)</a:t>
            </a:r>
            <a:endParaRPr/>
          </a:p>
        </p:txBody>
      </p:sp>
      <p:sp>
        <p:nvSpPr>
          <p:cNvPr id="935" name="Shape 935"/>
          <p:cNvSpPr/>
          <p:nvPr/>
        </p:nvSpPr>
        <p:spPr>
          <a:xfrm>
            <a:off x="3994339" y="3102733"/>
            <a:ext cx="2452482" cy="219663"/>
          </a:xfrm>
          <a:prstGeom prst="rect">
            <a:avLst/>
          </a:prstGeom>
          <a:noFill/>
          <a:ln>
            <a:noFill/>
          </a:ln>
        </p:spPr>
        <p:txBody>
          <a:bodyPr spcFirstLastPara="1" wrap="square" lIns="91404" tIns="45690" rIns="91404" bIns="45690" anchor="t" anchorCtr="0">
            <a:noAutofit/>
          </a:bodyPr>
          <a:lstStyle/>
          <a:p>
            <a:pPr>
              <a:buClr>
                <a:schemeClr val="dk1"/>
              </a:buClr>
              <a:buSzPts val="250"/>
            </a:pPr>
            <a:r>
              <a:rPr lang="en-US" sz="1000">
                <a:solidFill>
                  <a:schemeClr val="dk1"/>
                </a:solidFill>
                <a:latin typeface="Calibri"/>
                <a:ea typeface="Calibri"/>
                <a:cs typeface="Calibri"/>
                <a:sym typeface="Calibri"/>
              </a:rPr>
              <a:t>Data from the Human Connectome project</a:t>
            </a:r>
            <a:endParaRPr/>
          </a:p>
        </p:txBody>
      </p:sp>
      <p:pic>
        <p:nvPicPr>
          <p:cNvPr id="936" name="Shape 93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135753" y="2197970"/>
            <a:ext cx="1027121" cy="954104"/>
          </a:xfrm>
          <a:prstGeom prst="rect">
            <a:avLst/>
          </a:prstGeom>
          <a:noFill/>
          <a:ln>
            <a:noFill/>
          </a:ln>
        </p:spPr>
      </p:pic>
      <p:pic>
        <p:nvPicPr>
          <p:cNvPr id="937" name="Shape 93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073142" y="2190750"/>
            <a:ext cx="1024511" cy="954744"/>
          </a:xfrm>
          <a:prstGeom prst="rect">
            <a:avLst/>
          </a:prstGeom>
          <a:noFill/>
          <a:ln>
            <a:noFill/>
          </a:ln>
        </p:spPr>
      </p:pic>
      <p:sp>
        <p:nvSpPr>
          <p:cNvPr id="938" name="Shape 938"/>
          <p:cNvSpPr txBox="1"/>
          <p:nvPr/>
        </p:nvSpPr>
        <p:spPr>
          <a:xfrm>
            <a:off x="1469834" y="2263094"/>
            <a:ext cx="1954381" cy="246221"/>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MyMergerTree Screenshot @ UW</a:t>
            </a:r>
            <a:endParaRPr/>
          </a:p>
        </p:txBody>
      </p:sp>
      <p:pic>
        <p:nvPicPr>
          <p:cNvPr id="939" name="Shape 939" descr="synngram_example.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412567" y="3761302"/>
            <a:ext cx="2139632" cy="965706"/>
          </a:xfrm>
          <a:prstGeom prst="rect">
            <a:avLst/>
          </a:prstGeom>
          <a:noFill/>
          <a:ln>
            <a:noFill/>
          </a:ln>
        </p:spPr>
      </p:pic>
      <p:sp>
        <p:nvSpPr>
          <p:cNvPr id="940" name="Shape 940"/>
          <p:cNvSpPr txBox="1"/>
          <p:nvPr/>
        </p:nvSpPr>
        <p:spPr>
          <a:xfrm>
            <a:off x="6401110" y="4649435"/>
            <a:ext cx="1845733" cy="246221"/>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From Leila Zilles @ UW</a:t>
            </a:r>
            <a:endParaRPr/>
          </a:p>
        </p:txBody>
      </p:sp>
      <p:pic>
        <p:nvPicPr>
          <p:cNvPr id="941" name="Shape 941" descr="ndex of displacement vulnerability, from the Seattle Comprehensive Plan E"/>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751542" y="3332376"/>
            <a:ext cx="1152832" cy="1572043"/>
          </a:xfrm>
          <a:prstGeom prst="rect">
            <a:avLst/>
          </a:prstGeom>
          <a:noFill/>
          <a:ln>
            <a:noFill/>
          </a:ln>
        </p:spPr>
      </p:pic>
      <p:sp>
        <p:nvSpPr>
          <p:cNvPr id="942" name="Shape 942"/>
          <p:cNvSpPr/>
          <p:nvPr/>
        </p:nvSpPr>
        <p:spPr>
          <a:xfrm>
            <a:off x="4824281" y="4187768"/>
            <a:ext cx="1493425" cy="707886"/>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Seattle Comprehensive Plan Equity Analysis, 2016, page 17</a:t>
            </a:r>
            <a:endParaRPr/>
          </a:p>
          <a:p>
            <a:r>
              <a:rPr lang="en-US" sz="1000">
                <a:solidFill>
                  <a:schemeClr val="dk1"/>
                </a:solidFill>
                <a:latin typeface="Calibri"/>
                <a:ea typeface="Calibri"/>
                <a:cs typeface="Calibri"/>
                <a:sym typeface="Calibri"/>
              </a:rPr>
              <a:t>From: DSSG @ UW 2017</a:t>
            </a:r>
            <a:endParaRPr/>
          </a:p>
        </p:txBody>
      </p:sp>
      <p:pic>
        <p:nvPicPr>
          <p:cNvPr id="943" name="Shape 943" descr="ap of average Seattle ORCA transfers per weekday"/>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01909" y="3600050"/>
            <a:ext cx="1503093" cy="1227526"/>
          </a:xfrm>
          <a:prstGeom prst="rect">
            <a:avLst/>
          </a:prstGeom>
          <a:noFill/>
          <a:ln>
            <a:noFill/>
          </a:ln>
        </p:spPr>
      </p:pic>
      <p:sp>
        <p:nvSpPr>
          <p:cNvPr id="944" name="Shape 944"/>
          <p:cNvSpPr/>
          <p:nvPr/>
        </p:nvSpPr>
        <p:spPr>
          <a:xfrm>
            <a:off x="1812993" y="4122298"/>
            <a:ext cx="1600200" cy="707886"/>
          </a:xfrm>
          <a:prstGeom prst="rect">
            <a:avLst/>
          </a:prstGeom>
          <a:noFill/>
          <a:ln>
            <a:noFill/>
          </a:ln>
        </p:spPr>
        <p:txBody>
          <a:bodyPr spcFirstLastPara="1" wrap="square" lIns="91404" tIns="45690" rIns="91404" bIns="45690" anchor="t" anchorCtr="0">
            <a:noAutofit/>
          </a:bodyPr>
          <a:lstStyle/>
          <a:p>
            <a:r>
              <a:rPr lang="en-US" sz="1000">
                <a:solidFill>
                  <a:schemeClr val="dk1"/>
                </a:solidFill>
                <a:latin typeface="Calibri"/>
                <a:ea typeface="Calibri"/>
                <a:cs typeface="Calibri"/>
                <a:sym typeface="Calibri"/>
              </a:rPr>
              <a:t>Map of average Seattle ORCA transfers per weekday</a:t>
            </a:r>
            <a:endParaRPr/>
          </a:p>
          <a:p>
            <a:r>
              <a:rPr lang="en-US" sz="1000">
                <a:solidFill>
                  <a:schemeClr val="dk1"/>
                </a:solidFill>
                <a:latin typeface="Calibri"/>
                <a:ea typeface="Calibri"/>
                <a:cs typeface="Calibri"/>
                <a:sym typeface="Calibri"/>
              </a:rPr>
              <a:t>From: DSSG @ UW 2016</a:t>
            </a:r>
            <a:endParaRPr/>
          </a:p>
        </p:txBody>
      </p:sp>
      <p:sp>
        <p:nvSpPr>
          <p:cNvPr id="945" name="Shape 945"/>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a:t>
            </a:fld>
            <a:endParaRPr/>
          </a:p>
        </p:txBody>
      </p:sp>
      <p:sp>
        <p:nvSpPr>
          <p:cNvPr id="2" name="Rectangle 1"/>
          <p:cNvSpPr/>
          <p:nvPr/>
        </p:nvSpPr>
        <p:spPr>
          <a:xfrm>
            <a:off x="4479668" y="2417863"/>
            <a:ext cx="184626" cy="307754"/>
          </a:xfrm>
          <a:prstGeom prst="rect">
            <a:avLst/>
          </a:prstGeom>
        </p:spPr>
        <p:txBody>
          <a:bodyPr wrap="none" lIns="91420" tIns="45709" rIns="91420" bIns="45709">
            <a:spAutoFit/>
          </a:bodyPr>
          <a:lstStyle/>
          <a:p>
            <a:r>
              <a:rPr lang="en-US" dirty="0"/>
              <a:t> </a:t>
            </a:r>
          </a:p>
        </p:txBody>
      </p:sp>
    </p:spTree>
    <p:extLst>
      <p:ext uri="{BB962C8B-B14F-4D97-AF65-F5344CB8AC3E}">
        <p14:creationId xmlns:p14="http://schemas.microsoft.com/office/powerpoint/2010/main" val="2872714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txBox="1">
            <a:spLocks noGrp="1"/>
          </p:cNvSpPr>
          <p:nvPr>
            <p:ph type="title"/>
          </p:nvPr>
        </p:nvSpPr>
        <p:spPr>
          <a:xfrm>
            <a:off x="381000" y="284379"/>
            <a:ext cx="8493600" cy="685800"/>
          </a:xfrm>
          <a:prstGeom prst="rect">
            <a:avLst/>
          </a:prstGeom>
          <a:noFill/>
          <a:ln>
            <a:noFill/>
          </a:ln>
        </p:spPr>
        <p:txBody>
          <a:bodyPr spcFirstLastPara="1" wrap="square" lIns="81107" tIns="40540" rIns="81107" bIns="40540" anchor="ctr" anchorCtr="0">
            <a:noAutofit/>
          </a:bodyPr>
          <a:lstStyle/>
          <a:p>
            <a:pPr algn="l"/>
            <a:r>
              <a:rPr lang="en-US" dirty="0"/>
              <a:t>Hack weeks - Community-based learning</a:t>
            </a:r>
            <a:endParaRPr dirty="0"/>
          </a:p>
        </p:txBody>
      </p:sp>
      <p:pic>
        <p:nvPicPr>
          <p:cNvPr id="536" name="Shape 5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074135" y="2821275"/>
            <a:ext cx="1885036" cy="2169826"/>
          </a:xfrm>
          <a:prstGeom prst="rect">
            <a:avLst/>
          </a:prstGeom>
          <a:noFill/>
          <a:ln>
            <a:noFill/>
          </a:ln>
        </p:spPr>
      </p:pic>
      <p:pic>
        <p:nvPicPr>
          <p:cNvPr id="537" name="Shape 53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3877" y="1144289"/>
            <a:ext cx="6390860" cy="3245136"/>
          </a:xfrm>
          <a:prstGeom prst="rect">
            <a:avLst/>
          </a:prstGeom>
          <a:noFill/>
          <a:ln>
            <a:noFill/>
          </a:ln>
        </p:spPr>
      </p:pic>
      <p:sp>
        <p:nvSpPr>
          <p:cNvPr id="539" name="Shape 539"/>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20</a:t>
            </a:fld>
            <a:endParaRPr/>
          </a:p>
        </p:txBody>
      </p:sp>
      <p:sp>
        <p:nvSpPr>
          <p:cNvPr id="540" name="Shape 540"/>
          <p:cNvSpPr txBox="1"/>
          <p:nvPr/>
        </p:nvSpPr>
        <p:spPr>
          <a:xfrm>
            <a:off x="6742794" y="808789"/>
            <a:ext cx="2204400" cy="395100"/>
          </a:xfrm>
          <a:prstGeom prst="rect">
            <a:avLst/>
          </a:prstGeom>
          <a:noFill/>
          <a:ln>
            <a:noFill/>
          </a:ln>
        </p:spPr>
        <p:txBody>
          <a:bodyPr spcFirstLastPara="1" wrap="square" lIns="91404" tIns="91404" rIns="91404" bIns="91404" anchor="t" anchorCtr="0">
            <a:noAutofit/>
          </a:bodyPr>
          <a:lstStyle/>
          <a:p>
            <a:endParaRPr sz="1800" dirty="0"/>
          </a:p>
          <a:p>
            <a:pPr marL="457097" indent="-317428">
              <a:lnSpc>
                <a:spcPct val="115000"/>
              </a:lnSpc>
              <a:buClr>
                <a:schemeClr val="dk1"/>
              </a:buClr>
              <a:buSzPts val="1400"/>
              <a:buChar char="●"/>
            </a:pPr>
            <a:r>
              <a:rPr lang="en-US" sz="1800" dirty="0">
                <a:solidFill>
                  <a:schemeClr val="dk1"/>
                </a:solidFill>
              </a:rPr>
              <a:t>Tutorials</a:t>
            </a:r>
            <a:endParaRPr sz="1800" dirty="0">
              <a:solidFill>
                <a:schemeClr val="dk1"/>
              </a:solidFill>
            </a:endParaRPr>
          </a:p>
          <a:p>
            <a:pPr marL="457097" indent="-317428">
              <a:lnSpc>
                <a:spcPct val="115000"/>
              </a:lnSpc>
              <a:buClr>
                <a:schemeClr val="dk1"/>
              </a:buClr>
              <a:buSzPts val="1400"/>
              <a:buChar char="●"/>
            </a:pPr>
            <a:r>
              <a:rPr lang="en-US" sz="1800" dirty="0">
                <a:solidFill>
                  <a:schemeClr val="dk1"/>
                </a:solidFill>
              </a:rPr>
              <a:t>Project work</a:t>
            </a:r>
            <a:endParaRPr sz="1800" dirty="0">
              <a:solidFill>
                <a:schemeClr val="dk1"/>
              </a:solidFill>
            </a:endParaRPr>
          </a:p>
          <a:p>
            <a:pPr marL="457097" indent="-317428">
              <a:lnSpc>
                <a:spcPct val="115000"/>
              </a:lnSpc>
              <a:buClr>
                <a:schemeClr val="dk1"/>
              </a:buClr>
              <a:buSzPts val="1400"/>
              <a:buChar char="●"/>
            </a:pPr>
            <a:r>
              <a:rPr lang="en-US" sz="1800" dirty="0">
                <a:solidFill>
                  <a:schemeClr val="dk1"/>
                </a:solidFill>
              </a:rPr>
              <a:t>Peer-learning</a:t>
            </a:r>
            <a:endParaRPr sz="1800" dirty="0">
              <a:solidFill>
                <a:schemeClr val="dk1"/>
              </a:solidFill>
            </a:endParaRPr>
          </a:p>
          <a:p>
            <a:endParaRPr sz="1800"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Shape 55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6850" y="1876076"/>
            <a:ext cx="3158625" cy="3131901"/>
          </a:xfrm>
          <a:prstGeom prst="rect">
            <a:avLst/>
          </a:prstGeom>
          <a:noFill/>
          <a:ln>
            <a:noFill/>
          </a:ln>
        </p:spPr>
      </p:pic>
      <p:sp>
        <p:nvSpPr>
          <p:cNvPr id="560" name="Shape 560"/>
          <p:cNvSpPr txBox="1">
            <a:spLocks noGrp="1"/>
          </p:cNvSpPr>
          <p:nvPr>
            <p:ph type="body" idx="1"/>
          </p:nvPr>
        </p:nvSpPr>
        <p:spPr>
          <a:xfrm>
            <a:off x="457200" y="1225300"/>
            <a:ext cx="7131900" cy="3486300"/>
          </a:xfrm>
          <a:prstGeom prst="rect">
            <a:avLst/>
          </a:prstGeom>
          <a:noFill/>
          <a:ln>
            <a:noFill/>
          </a:ln>
        </p:spPr>
        <p:txBody>
          <a:bodyPr spcFirstLastPara="1" wrap="square" lIns="81107" tIns="40540" rIns="81107" bIns="40540" anchor="t" anchorCtr="0">
            <a:noAutofit/>
          </a:bodyPr>
          <a:lstStyle/>
          <a:p>
            <a:pPr marL="304174" indent="-329568">
              <a:spcBef>
                <a:spcPts val="0"/>
              </a:spcBef>
              <a:buSzPts val="2400"/>
            </a:pPr>
            <a:r>
              <a:rPr lang="en-US" sz="2400" b="1"/>
              <a:t>Education</a:t>
            </a:r>
            <a:endParaRPr sz="2400" b="1"/>
          </a:p>
          <a:p>
            <a:pPr marL="659046" lvl="1" indent="-266176">
              <a:spcBef>
                <a:spcPts val="0"/>
              </a:spcBef>
              <a:buSzPts val="2000"/>
            </a:pPr>
            <a:r>
              <a:rPr lang="en-US" sz="2000"/>
              <a:t>Disseminate Data Science Expertise and Best Practices</a:t>
            </a:r>
            <a:endParaRPr sz="2000"/>
          </a:p>
          <a:p>
            <a:pPr marL="659046" lvl="1" indent="-266176">
              <a:buSzPts val="2000"/>
            </a:pPr>
            <a:r>
              <a:rPr lang="en-US" sz="2000"/>
              <a:t>Lead Data Science Education at UW</a:t>
            </a:r>
            <a:endParaRPr sz="2000"/>
          </a:p>
          <a:p>
            <a:pPr marL="304174" indent="-329568">
              <a:buSzPts val="2400"/>
            </a:pPr>
            <a:r>
              <a:rPr lang="en-US" sz="2400" b="1"/>
              <a:t>Research</a:t>
            </a:r>
            <a:endParaRPr sz="2400" b="1"/>
          </a:p>
          <a:p>
            <a:pPr marL="659046" lvl="1" indent="-266176">
              <a:spcBef>
                <a:spcPts val="400"/>
              </a:spcBef>
              <a:buSzPts val="2000"/>
            </a:pPr>
            <a:r>
              <a:rPr lang="en-US" sz="2000"/>
              <a:t>Advance the State of the Art in Data Science</a:t>
            </a:r>
            <a:endParaRPr sz="2000"/>
          </a:p>
          <a:p>
            <a:pPr marL="659046" lvl="1" indent="-266176">
              <a:spcBef>
                <a:spcPts val="400"/>
              </a:spcBef>
              <a:buSzPts val="2000"/>
            </a:pPr>
            <a:r>
              <a:rPr lang="en-US" sz="2000"/>
              <a:t>Make the World a Better Place</a:t>
            </a:r>
            <a:endParaRPr sz="2000"/>
          </a:p>
          <a:p>
            <a:pPr marL="304174" indent="-329568">
              <a:buSzPts val="2400"/>
            </a:pPr>
            <a:r>
              <a:rPr lang="en-US" sz="2400" b="1"/>
              <a:t>Community</a:t>
            </a:r>
            <a:endParaRPr sz="2400" b="1"/>
          </a:p>
          <a:p>
            <a:pPr marL="659046" lvl="1" indent="-266176">
              <a:spcBef>
                <a:spcPts val="400"/>
              </a:spcBef>
              <a:buSzPts val="2000"/>
            </a:pPr>
            <a:r>
              <a:rPr lang="en-US" sz="2000"/>
              <a:t>Hub of data science community</a:t>
            </a:r>
            <a:endParaRPr sz="2000"/>
          </a:p>
          <a:p>
            <a:pPr marL="659046" lvl="1" indent="-266176">
              <a:spcBef>
                <a:spcPts val="400"/>
              </a:spcBef>
              <a:buSzPts val="2000"/>
            </a:pPr>
            <a:r>
              <a:rPr lang="en-US" sz="2000"/>
              <a:t>Partnerships</a:t>
            </a:r>
            <a:endParaRPr sz="2000"/>
          </a:p>
          <a:p>
            <a:pPr marL="304174" indent="-177203">
              <a:buNone/>
            </a:pPr>
            <a:endParaRPr/>
          </a:p>
          <a:p>
            <a:pPr marL="304174" indent="-177203">
              <a:buNone/>
            </a:pPr>
            <a:endParaRPr/>
          </a:p>
          <a:p>
            <a:pPr marL="304174" indent="-177203">
              <a:buNone/>
            </a:pPr>
            <a:endParaRPr/>
          </a:p>
        </p:txBody>
      </p:sp>
      <p:sp>
        <p:nvSpPr>
          <p:cNvPr id="561" name="Shape 561"/>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pPr algn="l"/>
            <a:r>
              <a:rPr lang="en-US"/>
              <a:t>eScience Institute Role at the U of Washington and Beyond</a:t>
            </a:r>
            <a:endParaRPr sz="1600"/>
          </a:p>
        </p:txBody>
      </p:sp>
      <p:sp>
        <p:nvSpPr>
          <p:cNvPr id="562" name="Shape 56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21</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152400" y="209550"/>
            <a:ext cx="8763000" cy="685800"/>
          </a:xfrm>
          <a:prstGeom prst="rect">
            <a:avLst/>
          </a:prstGeom>
          <a:noFill/>
          <a:ln>
            <a:noFill/>
          </a:ln>
        </p:spPr>
        <p:txBody>
          <a:bodyPr spcFirstLastPara="1" wrap="square" lIns="81107" tIns="40540" rIns="81107" bIns="40540" anchor="ctr" anchorCtr="0">
            <a:noAutofit/>
          </a:bodyPr>
          <a:lstStyle/>
          <a:p>
            <a:pPr algn="l"/>
            <a:r>
              <a:rPr lang="en-US"/>
              <a:t>We Lead Data Science Education at UW </a:t>
            </a:r>
            <a:endParaRPr/>
          </a:p>
        </p:txBody>
      </p:sp>
      <p:pic>
        <p:nvPicPr>
          <p:cNvPr id="568" name="Shape 5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24400" y="878831"/>
            <a:ext cx="3886200" cy="4060701"/>
          </a:xfrm>
          <a:prstGeom prst="rect">
            <a:avLst/>
          </a:prstGeom>
          <a:noFill/>
          <a:ln>
            <a:noFill/>
          </a:ln>
        </p:spPr>
      </p:pic>
      <p:pic>
        <p:nvPicPr>
          <p:cNvPr id="569" name="Shape 5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0" y="892185"/>
            <a:ext cx="3962400" cy="4047345"/>
          </a:xfrm>
          <a:prstGeom prst="rect">
            <a:avLst/>
          </a:prstGeom>
          <a:noFill/>
          <a:ln>
            <a:noFill/>
          </a:ln>
        </p:spPr>
      </p:pic>
      <p:sp>
        <p:nvSpPr>
          <p:cNvPr id="570" name="Shape 570"/>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22</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426911"/>
            <a:ext cx="8229600" cy="685800"/>
          </a:xfrm>
        </p:spPr>
        <p:txBody>
          <a:bodyPr/>
          <a:lstStyle/>
          <a:p>
            <a:pPr algn="l"/>
            <a:r>
              <a:rPr lang="en-US" sz="3600" dirty="0"/>
              <a:t>Educational objectives</a:t>
            </a:r>
          </a:p>
        </p:txBody>
      </p:sp>
      <p:sp>
        <p:nvSpPr>
          <p:cNvPr id="5" name="Content Placeholder 2"/>
          <p:cNvSpPr>
            <a:spLocks noGrp="1"/>
          </p:cNvSpPr>
          <p:nvPr>
            <p:ph idx="1"/>
          </p:nvPr>
        </p:nvSpPr>
        <p:spPr>
          <a:xfrm>
            <a:off x="457207" y="1124750"/>
            <a:ext cx="8614229" cy="3650314"/>
          </a:xfrm>
        </p:spPr>
        <p:txBody>
          <a:bodyPr/>
          <a:lstStyle/>
          <a:p>
            <a:pPr marL="0" indent="0">
              <a:buNone/>
            </a:pPr>
            <a:r>
              <a:rPr lang="en-US" sz="2400" dirty="0">
                <a:solidFill>
                  <a:srgbClr val="000090"/>
                </a:solidFill>
              </a:rPr>
              <a:t>Goal 1: Educate ALL students in data science</a:t>
            </a:r>
          </a:p>
          <a:p>
            <a:r>
              <a:rPr lang="en-US" sz="2400" dirty="0"/>
              <a:t>Introductory courses with no pre-requisites</a:t>
            </a:r>
          </a:p>
          <a:p>
            <a:r>
              <a:rPr lang="en-US" sz="2400" dirty="0"/>
              <a:t>Tracks to advanced course work within departmental majors</a:t>
            </a:r>
          </a:p>
          <a:p>
            <a:endParaRPr lang="en-US" dirty="0"/>
          </a:p>
          <a:p>
            <a:pPr marL="0" indent="0">
              <a:buNone/>
            </a:pPr>
            <a:r>
              <a:rPr lang="en-US" sz="2400" dirty="0">
                <a:solidFill>
                  <a:srgbClr val="000090"/>
                </a:solidFill>
              </a:rPr>
              <a:t>Goal 2: Create interdisciplinary communities of data science practitioners</a:t>
            </a:r>
          </a:p>
          <a:p>
            <a:pPr marL="0" indent="0">
              <a:buNone/>
            </a:pPr>
            <a:endParaRPr lang="en-US" dirty="0">
              <a:solidFill>
                <a:srgbClr val="0000FF"/>
              </a:solidFill>
            </a:endParaRPr>
          </a:p>
          <a:p>
            <a:pPr marL="0" indent="0">
              <a:buNone/>
            </a:pPr>
            <a:r>
              <a:rPr lang="en-US" sz="2400" dirty="0">
                <a:solidFill>
                  <a:srgbClr val="000090"/>
                </a:solidFill>
              </a:rPr>
              <a:t>Goal 3: Provide both formal curricular training pathways as well as informal “ad hoc” training opportunities</a:t>
            </a:r>
          </a:p>
        </p:txBody>
      </p:sp>
    </p:spTree>
    <p:extLst>
      <p:ext uri="{BB962C8B-B14F-4D97-AF65-F5344CB8AC3E}">
        <p14:creationId xmlns:p14="http://schemas.microsoft.com/office/powerpoint/2010/main" val="3692670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24</a:t>
            </a:fld>
            <a:endParaRPr/>
          </a:p>
        </p:txBody>
      </p:sp>
      <p:pic>
        <p:nvPicPr>
          <p:cNvPr id="579" name="Shape 57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381001"/>
            <a:ext cx="8558564" cy="444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334325" y="317900"/>
            <a:ext cx="8229600" cy="685800"/>
          </a:xfrm>
          <a:prstGeom prst="rect">
            <a:avLst/>
          </a:prstGeom>
          <a:noFill/>
          <a:ln>
            <a:noFill/>
          </a:ln>
        </p:spPr>
        <p:txBody>
          <a:bodyPr spcFirstLastPara="1" wrap="square" lIns="81107" tIns="40540" rIns="81107" bIns="40540" anchor="ctr" anchorCtr="0">
            <a:noAutofit/>
          </a:bodyPr>
          <a:lstStyle/>
          <a:p>
            <a:pPr algn="l"/>
            <a:r>
              <a:rPr lang="en-US"/>
              <a:t>Participating Departments and Schools</a:t>
            </a:r>
            <a:endParaRPr sz="1600"/>
          </a:p>
        </p:txBody>
      </p:sp>
      <p:sp>
        <p:nvSpPr>
          <p:cNvPr id="588" name="Shape 588"/>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25</a:t>
            </a:fld>
            <a:endParaRPr/>
          </a:p>
        </p:txBody>
      </p:sp>
      <p:cxnSp>
        <p:nvCxnSpPr>
          <p:cNvPr id="589" name="Shape 589"/>
          <p:cNvCxnSpPr/>
          <p:nvPr/>
        </p:nvCxnSpPr>
        <p:spPr>
          <a:xfrm>
            <a:off x="103200" y="3731050"/>
            <a:ext cx="8937600" cy="0"/>
          </a:xfrm>
          <a:prstGeom prst="straightConnector1">
            <a:avLst/>
          </a:prstGeom>
          <a:noFill/>
          <a:ln w="9525" cap="flat" cmpd="sng">
            <a:solidFill>
              <a:schemeClr val="dk2"/>
            </a:solidFill>
            <a:prstDash val="solid"/>
            <a:round/>
            <a:headEnd type="none" w="med" len="med"/>
            <a:tailEnd type="none" w="med" len="med"/>
          </a:ln>
        </p:spPr>
      </p:cxnSp>
      <p:sp>
        <p:nvSpPr>
          <p:cNvPr id="590" name="Shape 590"/>
          <p:cNvSpPr txBox="1"/>
          <p:nvPr/>
        </p:nvSpPr>
        <p:spPr>
          <a:xfrm>
            <a:off x="167000" y="3796100"/>
            <a:ext cx="8797500" cy="1199700"/>
          </a:xfrm>
          <a:prstGeom prst="rect">
            <a:avLst/>
          </a:prstGeom>
          <a:noFill/>
          <a:ln>
            <a:noFill/>
          </a:ln>
        </p:spPr>
        <p:txBody>
          <a:bodyPr spcFirstLastPara="1" wrap="square" lIns="91404" tIns="91404" rIns="91404" bIns="91404" anchor="t" anchorCtr="0">
            <a:noAutofit/>
          </a:bodyPr>
          <a:lstStyle/>
          <a:p>
            <a:r>
              <a:rPr lang="en-US" sz="2000" b="1" dirty="0"/>
              <a:t>Paperwork submitted</a:t>
            </a:r>
            <a:r>
              <a:rPr lang="en-US" sz="2000" dirty="0"/>
              <a:t>: Atmospheric sciences and bioengineering</a:t>
            </a:r>
            <a:endParaRPr sz="2000" dirty="0"/>
          </a:p>
          <a:p>
            <a:r>
              <a:rPr lang="en-US" sz="2000" b="1" dirty="0"/>
              <a:t>Working on joining</a:t>
            </a:r>
            <a:r>
              <a:rPr lang="en-US" sz="2000" dirty="0"/>
              <a:t>: All engineering departments, geography, anthropology, chemistry, linguistics, economics, classics, Evans school, SPH, AES</a:t>
            </a:r>
            <a:endParaRPr sz="2000" dirty="0"/>
          </a:p>
        </p:txBody>
      </p:sp>
      <p:pic>
        <p:nvPicPr>
          <p:cNvPr id="591" name="Shape 59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85802" y="927025"/>
            <a:ext cx="7525199" cy="2716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Shape 6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6850" y="1876076"/>
            <a:ext cx="3158625" cy="3131901"/>
          </a:xfrm>
          <a:prstGeom prst="rect">
            <a:avLst/>
          </a:prstGeom>
          <a:noFill/>
          <a:ln>
            <a:noFill/>
          </a:ln>
        </p:spPr>
      </p:pic>
      <p:sp>
        <p:nvSpPr>
          <p:cNvPr id="638" name="Shape 638"/>
          <p:cNvSpPr txBox="1">
            <a:spLocks noGrp="1"/>
          </p:cNvSpPr>
          <p:nvPr>
            <p:ph type="body" idx="1"/>
          </p:nvPr>
        </p:nvSpPr>
        <p:spPr>
          <a:xfrm>
            <a:off x="457200" y="1225300"/>
            <a:ext cx="7131900" cy="3486300"/>
          </a:xfrm>
          <a:prstGeom prst="rect">
            <a:avLst/>
          </a:prstGeom>
          <a:noFill/>
          <a:ln>
            <a:noFill/>
          </a:ln>
        </p:spPr>
        <p:txBody>
          <a:bodyPr spcFirstLastPara="1" wrap="square" lIns="81107" tIns="40540" rIns="81107" bIns="40540" anchor="t" anchorCtr="0">
            <a:noAutofit/>
          </a:bodyPr>
          <a:lstStyle/>
          <a:p>
            <a:pPr marL="304174" indent="-329568">
              <a:spcBef>
                <a:spcPts val="0"/>
              </a:spcBef>
              <a:buSzPts val="2400"/>
            </a:pPr>
            <a:r>
              <a:rPr lang="en-US" sz="2400" b="1" dirty="0"/>
              <a:t>Education</a:t>
            </a:r>
            <a:endParaRPr sz="2400" b="1" dirty="0"/>
          </a:p>
          <a:p>
            <a:pPr marL="659046" lvl="1" indent="-266176">
              <a:spcBef>
                <a:spcPts val="0"/>
              </a:spcBef>
              <a:buSzPts val="2000"/>
            </a:pPr>
            <a:r>
              <a:rPr lang="en-US" sz="2000" dirty="0"/>
              <a:t>Disseminate Data Science Expertise and Best Practices</a:t>
            </a:r>
            <a:endParaRPr sz="2000" dirty="0"/>
          </a:p>
          <a:p>
            <a:pPr marL="659046" lvl="1" indent="-266176">
              <a:buSzPts val="2000"/>
            </a:pPr>
            <a:r>
              <a:rPr lang="en-US" sz="2000" dirty="0"/>
              <a:t>Lead Data Science Education at UW</a:t>
            </a:r>
            <a:endParaRPr sz="2000" dirty="0"/>
          </a:p>
          <a:p>
            <a:pPr marL="304174" indent="-329568">
              <a:buSzPts val="2400"/>
            </a:pPr>
            <a:r>
              <a:rPr lang="en-US" sz="2400" b="1" dirty="0"/>
              <a:t>Research</a:t>
            </a:r>
            <a:endParaRPr sz="2400" b="1" dirty="0"/>
          </a:p>
          <a:p>
            <a:pPr marL="659046" lvl="1" indent="-266176">
              <a:spcBef>
                <a:spcPts val="400"/>
              </a:spcBef>
              <a:buSzPts val="2000"/>
            </a:pPr>
            <a:r>
              <a:rPr lang="en-US" sz="2000" dirty="0"/>
              <a:t>Advance the State of the Art in Data Science</a:t>
            </a:r>
            <a:endParaRPr sz="2000" dirty="0"/>
          </a:p>
          <a:p>
            <a:pPr marL="659046" lvl="1" indent="-266176">
              <a:spcBef>
                <a:spcPts val="400"/>
              </a:spcBef>
              <a:buSzPts val="2000"/>
            </a:pPr>
            <a:r>
              <a:rPr lang="en-US" sz="2000" dirty="0"/>
              <a:t>Make the World a Better Place</a:t>
            </a:r>
            <a:endParaRPr sz="2000" dirty="0"/>
          </a:p>
          <a:p>
            <a:pPr marL="304174" indent="-329568">
              <a:buSzPts val="2400"/>
            </a:pPr>
            <a:r>
              <a:rPr lang="en-US" sz="2400" b="1" dirty="0"/>
              <a:t>Community</a:t>
            </a:r>
            <a:endParaRPr sz="2400" b="1" dirty="0"/>
          </a:p>
          <a:p>
            <a:pPr marL="659046" lvl="1" indent="-266176">
              <a:spcBef>
                <a:spcPts val="400"/>
              </a:spcBef>
              <a:buSzPts val="2000"/>
            </a:pPr>
            <a:r>
              <a:rPr lang="en-US" sz="2000" dirty="0"/>
              <a:t>Hub of data science community</a:t>
            </a:r>
            <a:endParaRPr sz="2000" dirty="0"/>
          </a:p>
          <a:p>
            <a:pPr marL="659046" lvl="1" indent="-266176">
              <a:spcBef>
                <a:spcPts val="400"/>
              </a:spcBef>
              <a:buSzPts val="2000"/>
            </a:pPr>
            <a:r>
              <a:rPr lang="en-US" sz="2000" dirty="0"/>
              <a:t>Partnerships</a:t>
            </a:r>
            <a:endParaRPr sz="2000" dirty="0"/>
          </a:p>
          <a:p>
            <a:pPr marL="304174" indent="-177203">
              <a:buNone/>
            </a:pPr>
            <a:endParaRPr dirty="0"/>
          </a:p>
          <a:p>
            <a:pPr marL="304174" indent="-177203">
              <a:buNone/>
            </a:pPr>
            <a:endParaRPr dirty="0"/>
          </a:p>
          <a:p>
            <a:pPr marL="304174" indent="-177203">
              <a:buNone/>
            </a:pPr>
            <a:endParaRPr dirty="0"/>
          </a:p>
        </p:txBody>
      </p:sp>
      <p:sp>
        <p:nvSpPr>
          <p:cNvPr id="639" name="Shape 639"/>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pPr algn="l"/>
            <a:r>
              <a:rPr lang="en-US"/>
              <a:t>eScience Institute Role at the U of Washington and Beyond</a:t>
            </a:r>
            <a:endParaRPr sz="1600"/>
          </a:p>
        </p:txBody>
      </p:sp>
      <p:sp>
        <p:nvSpPr>
          <p:cNvPr id="640" name="Shape 640"/>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26</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0" y="120650"/>
            <a:ext cx="8229600" cy="609600"/>
          </a:xfrm>
          <a:prstGeom prst="rect">
            <a:avLst/>
          </a:prstGeom>
          <a:noFill/>
          <a:ln>
            <a:noFill/>
          </a:ln>
        </p:spPr>
        <p:txBody>
          <a:bodyPr spcFirstLastPara="1" wrap="square" lIns="81107" tIns="40540" rIns="81107" bIns="40540" anchor="ctr" anchorCtr="0">
            <a:noAutofit/>
          </a:bodyPr>
          <a:lstStyle/>
          <a:p>
            <a:pPr algn="l"/>
            <a:r>
              <a:rPr lang="en-US" dirty="0"/>
              <a:t>We Advance the State of the Art in Data Science</a:t>
            </a:r>
            <a:endParaRPr dirty="0"/>
          </a:p>
        </p:txBody>
      </p:sp>
      <p:sp>
        <p:nvSpPr>
          <p:cNvPr id="582" name="Shape 582"/>
          <p:cNvSpPr txBox="1"/>
          <p:nvPr/>
        </p:nvSpPr>
        <p:spPr>
          <a:xfrm>
            <a:off x="2286000" y="-476250"/>
            <a:ext cx="184731" cy="369332"/>
          </a:xfrm>
          <a:prstGeom prst="rect">
            <a:avLst/>
          </a:prstGeom>
          <a:noFill/>
          <a:ln>
            <a:noFill/>
          </a:ln>
        </p:spPr>
        <p:txBody>
          <a:bodyPr spcFirstLastPara="1" wrap="square" lIns="91404" tIns="45690" rIns="91404" bIns="45690" anchor="t" anchorCtr="0">
            <a:noAutofit/>
          </a:bodyPr>
          <a:lstStyle/>
          <a:p>
            <a:endParaRPr sz="1800">
              <a:solidFill>
                <a:schemeClr val="dk1"/>
              </a:solidFill>
            </a:endParaRPr>
          </a:p>
        </p:txBody>
      </p:sp>
      <p:pic>
        <p:nvPicPr>
          <p:cNvPr id="583" name="Shape 583" descr="DSE conceptual diagram.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78500" y="584200"/>
            <a:ext cx="6344700" cy="4457700"/>
          </a:xfrm>
          <a:prstGeom prst="rect">
            <a:avLst/>
          </a:prstGeom>
          <a:noFill/>
          <a:ln>
            <a:noFill/>
          </a:ln>
        </p:spPr>
      </p:pic>
      <p:sp>
        <p:nvSpPr>
          <p:cNvPr id="584" name="Shape 584"/>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27</a:t>
            </a:fld>
            <a:endParaRPr/>
          </a:p>
        </p:txBody>
      </p:sp>
    </p:spTree>
    <p:extLst>
      <p:ext uri="{BB962C8B-B14F-4D97-AF65-F5344CB8AC3E}">
        <p14:creationId xmlns:p14="http://schemas.microsoft.com/office/powerpoint/2010/main" val="769850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alphaModFix amt="42000"/>
            <a:extLst>
              <a:ext uri="{28A0092B-C50C-407E-A947-70E740481C1C}">
                <a14:useLocalDpi xmlns:a14="http://schemas.microsoft.com/office/drawing/2010/main"/>
              </a:ext>
            </a:extLst>
          </a:blip>
          <a:srcRect/>
          <a:stretch/>
        </p:blipFill>
        <p:spPr>
          <a:xfrm>
            <a:off x="-1" y="459862"/>
            <a:ext cx="9144001" cy="4571285"/>
          </a:xfrm>
          <a:prstGeom prst="rect">
            <a:avLst/>
          </a:prstGeom>
        </p:spPr>
      </p:pic>
      <p:sp>
        <p:nvSpPr>
          <p:cNvPr id="2" name="Title 1"/>
          <p:cNvSpPr>
            <a:spLocks noGrp="1"/>
          </p:cNvSpPr>
          <p:nvPr>
            <p:ph type="title"/>
          </p:nvPr>
        </p:nvSpPr>
        <p:spPr>
          <a:xfrm>
            <a:off x="208956" y="605127"/>
            <a:ext cx="8273143" cy="1149568"/>
          </a:xfrm>
        </p:spPr>
        <p:txBody>
          <a:bodyPr>
            <a:normAutofit fontScale="90000"/>
          </a:bodyPr>
          <a:lstStyle/>
          <a:p>
            <a:pPr algn="l"/>
            <a:r>
              <a:rPr lang="en-US" sz="3400" dirty="0"/>
              <a:t>Scalable Research Impact </a:t>
            </a:r>
            <a:br>
              <a:rPr lang="en-US" sz="3400" dirty="0"/>
            </a:br>
            <a:br>
              <a:rPr lang="en-US" sz="3400" dirty="0"/>
            </a:br>
            <a:r>
              <a:rPr lang="en-US" sz="3000" i="1" dirty="0"/>
              <a:t>Data Science Incubator Programs</a:t>
            </a:r>
          </a:p>
        </p:txBody>
      </p:sp>
      <p:sp>
        <p:nvSpPr>
          <p:cNvPr id="3" name="Content Placeholder 2"/>
          <p:cNvSpPr>
            <a:spLocks noGrp="1"/>
          </p:cNvSpPr>
          <p:nvPr>
            <p:ph idx="1"/>
          </p:nvPr>
        </p:nvSpPr>
        <p:spPr>
          <a:xfrm>
            <a:off x="259305" y="1598918"/>
            <a:ext cx="8673907" cy="2322298"/>
          </a:xfrm>
        </p:spPr>
        <p:txBody>
          <a:bodyPr/>
          <a:lstStyle/>
          <a:p>
            <a:pPr marL="453029" lvl="1" indent="0">
              <a:buNone/>
            </a:pPr>
            <a:endParaRPr lang="en-US" sz="2300" dirty="0">
              <a:solidFill>
                <a:srgbClr val="000000"/>
              </a:solidFill>
            </a:endParaRPr>
          </a:p>
          <a:p>
            <a:pPr lvl="1"/>
            <a:r>
              <a:rPr lang="en-US" sz="2300" dirty="0">
                <a:solidFill>
                  <a:srgbClr val="000000"/>
                </a:solidFill>
              </a:rPr>
              <a:t>Move from “accidental” encounters to engineered partnerships</a:t>
            </a:r>
          </a:p>
          <a:p>
            <a:pPr marL="453071" lvl="1" indent="0">
              <a:buNone/>
            </a:pPr>
            <a:endParaRPr lang="en-US" sz="1000" dirty="0">
              <a:solidFill>
                <a:srgbClr val="000000"/>
              </a:solidFill>
            </a:endParaRPr>
          </a:p>
          <a:p>
            <a:pPr lvl="1"/>
            <a:r>
              <a:rPr lang="en-US" sz="2300" dirty="0">
                <a:solidFill>
                  <a:srgbClr val="000000"/>
                </a:solidFill>
              </a:rPr>
              <a:t>Identify emerging opportunities around campus</a:t>
            </a:r>
          </a:p>
          <a:p>
            <a:pPr marL="453071" lvl="1" indent="0">
              <a:buNone/>
            </a:pPr>
            <a:endParaRPr lang="en-US" sz="1000" dirty="0">
              <a:solidFill>
                <a:srgbClr val="000000"/>
              </a:solidFill>
            </a:endParaRPr>
          </a:p>
          <a:p>
            <a:pPr lvl="1"/>
            <a:r>
              <a:rPr lang="en-US" sz="2300" dirty="0">
                <a:solidFill>
                  <a:srgbClr val="000000"/>
                </a:solidFill>
              </a:rPr>
              <a:t>Provide a shared environment where researchers can learn from an in-house team, external mentors, </a:t>
            </a:r>
            <a:r>
              <a:rPr lang="en-US" sz="2300" i="1" u="sng" dirty="0">
                <a:solidFill>
                  <a:srgbClr val="000000"/>
                </a:solidFill>
              </a:rPr>
              <a:t>and each other</a:t>
            </a:r>
          </a:p>
          <a:p>
            <a:pPr marL="0" indent="0">
              <a:spcAft>
                <a:spcPts val="568"/>
              </a:spcAft>
              <a:buNone/>
            </a:pPr>
            <a:endParaRPr lang="en-US" sz="2600" dirty="0"/>
          </a:p>
        </p:txBody>
      </p:sp>
      <p:sp>
        <p:nvSpPr>
          <p:cNvPr id="7" name="Rectangle 6"/>
          <p:cNvSpPr/>
          <p:nvPr/>
        </p:nvSpPr>
        <p:spPr>
          <a:xfrm>
            <a:off x="217454" y="990787"/>
            <a:ext cx="7410309" cy="307754"/>
          </a:xfrm>
          <a:prstGeom prst="rect">
            <a:avLst/>
          </a:prstGeom>
        </p:spPr>
        <p:txBody>
          <a:bodyPr wrap="square" lIns="91420" tIns="45709" rIns="91420" bIns="45709">
            <a:spAutoFit/>
          </a:bodyPr>
          <a:lstStyle/>
          <a:p>
            <a:r>
              <a:rPr lang="en-US" dirty="0"/>
              <a:t>(The space between Office Hours and Grant Proposals)</a:t>
            </a:r>
          </a:p>
        </p:txBody>
      </p:sp>
    </p:spTree>
    <p:extLst>
      <p:ext uri="{BB962C8B-B14F-4D97-AF65-F5344CB8AC3E}">
        <p14:creationId xmlns:p14="http://schemas.microsoft.com/office/powerpoint/2010/main" val="13386550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32" y="309160"/>
            <a:ext cx="4741333" cy="685800"/>
          </a:xfrm>
        </p:spPr>
        <p:txBody>
          <a:bodyPr/>
          <a:lstStyle/>
          <a:p>
            <a:pPr algn="l"/>
            <a:r>
              <a:rPr lang="en-US" sz="3000" dirty="0"/>
              <a:t>Winter Incubator Program</a:t>
            </a:r>
          </a:p>
        </p:txBody>
      </p:sp>
      <p:sp>
        <p:nvSpPr>
          <p:cNvPr id="3" name="Content Placeholder 2"/>
          <p:cNvSpPr>
            <a:spLocks noGrp="1"/>
          </p:cNvSpPr>
          <p:nvPr>
            <p:ph idx="1"/>
          </p:nvPr>
        </p:nvSpPr>
        <p:spPr>
          <a:xfrm>
            <a:off x="2" y="2131724"/>
            <a:ext cx="9084936" cy="2565169"/>
          </a:xfrm>
        </p:spPr>
        <p:txBody>
          <a:bodyPr/>
          <a:lstStyle/>
          <a:p>
            <a:endParaRPr lang="en-US" sz="1200" dirty="0">
              <a:solidFill>
                <a:srgbClr val="000000"/>
              </a:solidFill>
            </a:endParaRPr>
          </a:p>
          <a:p>
            <a:r>
              <a:rPr lang="en-US" sz="1800" dirty="0">
                <a:solidFill>
                  <a:srgbClr val="000000"/>
                </a:solidFill>
              </a:rPr>
              <a:t>4-6 concurrent  projects: Network effects among cohort beyond 1:1 interactions</a:t>
            </a:r>
          </a:p>
          <a:p>
            <a:endParaRPr lang="en-US" sz="800" dirty="0">
              <a:solidFill>
                <a:srgbClr val="000000"/>
              </a:solidFill>
            </a:endParaRPr>
          </a:p>
          <a:p>
            <a:r>
              <a:rPr lang="en-US" sz="1800" dirty="0"/>
              <a:t>29 projects over the past 4 years, 21 departments represented</a:t>
            </a:r>
          </a:p>
          <a:p>
            <a:endParaRPr lang="en-US" sz="800" dirty="0">
              <a:solidFill>
                <a:srgbClr val="000000"/>
              </a:solidFill>
            </a:endParaRPr>
          </a:p>
          <a:p>
            <a:r>
              <a:rPr lang="en-US" sz="1800" dirty="0">
                <a:solidFill>
                  <a:srgbClr val="000000"/>
                </a:solidFill>
              </a:rPr>
              <a:t>Participation from faculty, grad students, staff</a:t>
            </a:r>
          </a:p>
          <a:p>
            <a:endParaRPr lang="en-US" sz="800" dirty="0">
              <a:solidFill>
                <a:srgbClr val="000000"/>
              </a:solidFill>
            </a:endParaRPr>
          </a:p>
          <a:p>
            <a:pPr marL="0" indent="0">
              <a:buNone/>
            </a:pPr>
            <a:r>
              <a:rPr lang="en-US" sz="1800" i="1" u="sng" dirty="0">
                <a:solidFill>
                  <a:srgbClr val="000000"/>
                </a:solidFill>
              </a:rPr>
              <a:t>What we're looking for</a:t>
            </a:r>
            <a:r>
              <a:rPr lang="en-US" sz="1800" i="1" dirty="0">
                <a:solidFill>
                  <a:srgbClr val="000000"/>
                </a:solidFill>
              </a:rPr>
              <a:t>:</a:t>
            </a:r>
            <a:r>
              <a:rPr lang="en-US" sz="1800" i="1" dirty="0"/>
              <a:t>  </a:t>
            </a:r>
            <a:r>
              <a:rPr lang="en-US" sz="1800" dirty="0"/>
              <a:t>Projects where fruitful collaboration is possible, with potential for significant impact.  “Do only what we can only do together”</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06053" y="0"/>
            <a:ext cx="3337956" cy="2025872"/>
          </a:xfrm>
          <a:prstGeom prst="rect">
            <a:avLst/>
          </a:prstGeom>
        </p:spPr>
      </p:pic>
      <p:sp>
        <p:nvSpPr>
          <p:cNvPr id="5" name="TextBox 4"/>
          <p:cNvSpPr txBox="1"/>
          <p:nvPr/>
        </p:nvSpPr>
        <p:spPr>
          <a:xfrm>
            <a:off x="123430" y="1179039"/>
            <a:ext cx="4713425" cy="1218773"/>
          </a:xfrm>
          <a:prstGeom prst="rect">
            <a:avLst/>
          </a:prstGeom>
          <a:noFill/>
        </p:spPr>
        <p:txBody>
          <a:bodyPr wrap="square" lIns="91420" tIns="45709" rIns="91420" bIns="45709" rtlCol="0">
            <a:spAutoFit/>
          </a:bodyPr>
          <a:lstStyle/>
          <a:p>
            <a:pPr marL="340478" indent="-340478" defTabSz="453969" eaLnBrk="0" fontAlgn="base" hangingPunct="0">
              <a:spcBef>
                <a:spcPct val="20000"/>
              </a:spcBef>
              <a:spcAft>
                <a:spcPct val="0"/>
              </a:spcAft>
              <a:buFont typeface="Arial" charset="0"/>
              <a:buChar char="•"/>
            </a:pPr>
            <a:r>
              <a:rPr lang="en-US" sz="2000" dirty="0">
                <a:ea typeface="ＭＳ Ｐゴシック" pitchFamily="-112" charset="-128"/>
                <a:cs typeface="ＭＳ Ｐゴシック" charset="0"/>
              </a:rPr>
              <a:t>Quarter-long, in-Studio projects, engagement </a:t>
            </a:r>
            <a:r>
              <a:rPr lang="en-US" sz="2000" i="1" dirty="0">
                <a:ea typeface="ＭＳ Ｐゴシック" pitchFamily="-112" charset="-128"/>
                <a:cs typeface="ＭＳ Ｐゴシック" charset="0"/>
              </a:rPr>
              <a:t>two days per week</a:t>
            </a:r>
          </a:p>
          <a:p>
            <a:pPr marL="737705" lvl="1" indent="-283733" defTabSz="453969" eaLnBrk="0" fontAlgn="base" hangingPunct="0">
              <a:spcBef>
                <a:spcPct val="20000"/>
              </a:spcBef>
              <a:spcAft>
                <a:spcPct val="0"/>
              </a:spcAft>
              <a:buFont typeface="Arial" charset="0"/>
              <a:buChar char="–"/>
            </a:pPr>
            <a:r>
              <a:rPr lang="en-US" sz="1600" dirty="0">
                <a:ea typeface="ＭＳ Ｐゴシック" pitchFamily="-112" charset="-128"/>
              </a:rPr>
              <a:t>Project Lead + Data Scientist</a:t>
            </a:r>
          </a:p>
          <a:p>
            <a:endParaRPr lang="en-US" dirty="0"/>
          </a:p>
        </p:txBody>
      </p:sp>
      <p:sp>
        <p:nvSpPr>
          <p:cNvPr id="6" name="TextBox 5"/>
          <p:cNvSpPr txBox="1"/>
          <p:nvPr/>
        </p:nvSpPr>
        <p:spPr>
          <a:xfrm>
            <a:off x="6137767" y="1973736"/>
            <a:ext cx="1844765" cy="307754"/>
          </a:xfrm>
          <a:prstGeom prst="rect">
            <a:avLst/>
          </a:prstGeom>
          <a:noFill/>
        </p:spPr>
        <p:txBody>
          <a:bodyPr wrap="none" lIns="91420" tIns="45709" rIns="91420" bIns="45709" rtlCol="0">
            <a:spAutoFit/>
          </a:bodyPr>
          <a:lstStyle/>
          <a:p>
            <a:r>
              <a:rPr lang="en-US" i="1"/>
              <a:t>the “ah ha” moment!</a:t>
            </a:r>
          </a:p>
        </p:txBody>
      </p:sp>
    </p:spTree>
    <p:extLst>
      <p:ext uri="{BB962C8B-B14F-4D97-AF65-F5344CB8AC3E}">
        <p14:creationId xmlns:p14="http://schemas.microsoft.com/office/powerpoint/2010/main" val="299712163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eph_hist.p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9387" y="1237127"/>
            <a:ext cx="5245227" cy="3636581"/>
          </a:xfrm>
          <a:prstGeom prst="rect">
            <a:avLst/>
          </a:prstGeom>
        </p:spPr>
      </p:pic>
      <p:sp>
        <p:nvSpPr>
          <p:cNvPr id="8" name="TextBox 7"/>
          <p:cNvSpPr txBox="1"/>
          <p:nvPr/>
        </p:nvSpPr>
        <p:spPr>
          <a:xfrm>
            <a:off x="2429650" y="1273260"/>
            <a:ext cx="3540961" cy="307264"/>
          </a:xfrm>
          <a:prstGeom prst="rect">
            <a:avLst/>
          </a:prstGeom>
          <a:noFill/>
        </p:spPr>
        <p:txBody>
          <a:bodyPr wrap="square" lIns="90925" tIns="45466" rIns="90925" bIns="45466" rtlCol="0">
            <a:spAutoFit/>
          </a:bodyPr>
          <a:lstStyle/>
          <a:p>
            <a:r>
              <a:rPr lang="en-US" dirty="0"/>
              <a:t>How much data do you work with?</a:t>
            </a:r>
          </a:p>
        </p:txBody>
      </p:sp>
      <p:sp>
        <p:nvSpPr>
          <p:cNvPr id="2" name="TextBox 1"/>
          <p:cNvSpPr txBox="1"/>
          <p:nvPr/>
        </p:nvSpPr>
        <p:spPr>
          <a:xfrm>
            <a:off x="7107836" y="4695168"/>
            <a:ext cx="1524000" cy="307264"/>
          </a:xfrm>
          <a:prstGeom prst="rect">
            <a:avLst/>
          </a:prstGeom>
          <a:noFill/>
        </p:spPr>
        <p:txBody>
          <a:bodyPr wrap="square" lIns="90925" tIns="45466" rIns="90925" bIns="45466" rtlCol="0">
            <a:spAutoFit/>
          </a:bodyPr>
          <a:lstStyle/>
          <a:p>
            <a:r>
              <a:rPr lang="en-US"/>
              <a:t>Wright 2013</a:t>
            </a:r>
          </a:p>
        </p:txBody>
      </p:sp>
      <p:sp>
        <p:nvSpPr>
          <p:cNvPr id="3" name="TextBox 2"/>
          <p:cNvSpPr txBox="1"/>
          <p:nvPr/>
        </p:nvSpPr>
        <p:spPr>
          <a:xfrm>
            <a:off x="1863994" y="641271"/>
            <a:ext cx="5727280" cy="461184"/>
          </a:xfrm>
          <a:prstGeom prst="rect">
            <a:avLst/>
          </a:prstGeom>
          <a:noFill/>
        </p:spPr>
        <p:txBody>
          <a:bodyPr wrap="none" lIns="90959" tIns="45482" rIns="90959" bIns="45482" rtlCol="0">
            <a:spAutoFit/>
          </a:bodyPr>
          <a:lstStyle/>
          <a:p>
            <a:r>
              <a:rPr lang="en-US" sz="2400" dirty="0"/>
              <a:t>Data Science challenges go beyond size</a:t>
            </a:r>
          </a:p>
        </p:txBody>
      </p:sp>
    </p:spTree>
    <p:extLst>
      <p:ext uri="{BB962C8B-B14F-4D97-AF65-F5344CB8AC3E}">
        <p14:creationId xmlns:p14="http://schemas.microsoft.com/office/powerpoint/2010/main" val="512364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Shape 636"/>
          <p:cNvSpPr txBox="1">
            <a:spLocks noGrp="1"/>
          </p:cNvSpPr>
          <p:nvPr>
            <p:ph type="body" idx="1"/>
          </p:nvPr>
        </p:nvSpPr>
        <p:spPr>
          <a:xfrm>
            <a:off x="457200" y="1047751"/>
            <a:ext cx="8534400" cy="3562350"/>
          </a:xfrm>
          <a:prstGeom prst="rect">
            <a:avLst/>
          </a:prstGeom>
          <a:noFill/>
          <a:ln>
            <a:noFill/>
          </a:ln>
        </p:spPr>
        <p:txBody>
          <a:bodyPr spcFirstLastPara="1" wrap="square" lIns="81107" tIns="40540" rIns="81107" bIns="40540" anchor="t" anchorCtr="0">
            <a:noAutofit/>
          </a:bodyPr>
          <a:lstStyle/>
          <a:p>
            <a:pPr marL="304175" indent="-304175">
              <a:spcBef>
                <a:spcPts val="0"/>
              </a:spcBef>
              <a:buSzPts val="1800"/>
            </a:pPr>
            <a:r>
              <a:rPr lang="en-US" sz="1800">
                <a:latin typeface="Arial"/>
                <a:ea typeface="Arial"/>
                <a:cs typeface="Arial"/>
                <a:sym typeface="Arial"/>
              </a:rPr>
              <a:t>Experimental diffusion analysis to extract tissue structure function in the diseased brain</a:t>
            </a:r>
            <a:r>
              <a:rPr lang="en-US" sz="1800">
                <a:solidFill>
                  <a:srgbClr val="C00000"/>
                </a:solidFill>
                <a:latin typeface="Arial"/>
                <a:ea typeface="Arial"/>
                <a:cs typeface="Arial"/>
                <a:sym typeface="Arial"/>
              </a:rPr>
              <a:t> – Chemical Engineering</a:t>
            </a:r>
            <a:endParaRPr/>
          </a:p>
          <a:p>
            <a:pPr marL="659047" lvl="1" indent="-151903">
              <a:spcBef>
                <a:spcPts val="320"/>
              </a:spcBef>
              <a:buSzPts val="1600"/>
              <a:buNone/>
            </a:pPr>
            <a:endParaRPr sz="1600">
              <a:solidFill>
                <a:srgbClr val="C00000"/>
              </a:solidFill>
              <a:latin typeface="Arial"/>
              <a:ea typeface="Arial"/>
              <a:cs typeface="Arial"/>
              <a:sym typeface="Arial"/>
            </a:endParaRPr>
          </a:p>
          <a:p>
            <a:pPr marL="304175" indent="-304175">
              <a:spcBef>
                <a:spcPts val="360"/>
              </a:spcBef>
              <a:buSzPts val="1800"/>
            </a:pPr>
            <a:r>
              <a:rPr lang="en-US" sz="1800">
                <a:latin typeface="Arial"/>
                <a:ea typeface="Arial"/>
                <a:cs typeface="Arial"/>
                <a:sym typeface="Arial"/>
              </a:rPr>
              <a:t>Deciphering climate clues via carbon flux simulation </a:t>
            </a:r>
            <a:r>
              <a:rPr lang="en-US" sz="1800">
                <a:solidFill>
                  <a:srgbClr val="C00000"/>
                </a:solidFill>
                <a:latin typeface="Arial"/>
                <a:ea typeface="Arial"/>
                <a:cs typeface="Arial"/>
                <a:sym typeface="Arial"/>
              </a:rPr>
              <a:t>– Atmospheric Sciences</a:t>
            </a:r>
            <a:endParaRPr/>
          </a:p>
          <a:p>
            <a:pPr marL="659047" lvl="1" indent="-151903">
              <a:spcBef>
                <a:spcPts val="320"/>
              </a:spcBef>
              <a:buSzPts val="1600"/>
              <a:buNone/>
            </a:pPr>
            <a:endParaRPr sz="1600">
              <a:latin typeface="Arial"/>
              <a:ea typeface="Arial"/>
              <a:cs typeface="Arial"/>
              <a:sym typeface="Arial"/>
            </a:endParaRPr>
          </a:p>
          <a:p>
            <a:pPr marL="304175" indent="-304175">
              <a:spcBef>
                <a:spcPts val="360"/>
              </a:spcBef>
              <a:buSzPts val="1800"/>
            </a:pPr>
            <a:r>
              <a:rPr lang="en-US" sz="1800">
                <a:latin typeface="Arial"/>
                <a:ea typeface="Arial"/>
                <a:cs typeface="Arial"/>
                <a:sym typeface="Arial"/>
              </a:rPr>
              <a:t>Incubating a DREAM</a:t>
            </a:r>
            <a:r>
              <a:rPr lang="en-US" sz="1800">
                <a:solidFill>
                  <a:srgbClr val="C00000"/>
                </a:solidFill>
                <a:latin typeface="Arial"/>
                <a:ea typeface="Arial"/>
                <a:cs typeface="Arial"/>
                <a:sym typeface="Arial"/>
              </a:rPr>
              <a:t> – Civil and Environmental Engineering</a:t>
            </a:r>
            <a:endParaRPr/>
          </a:p>
          <a:p>
            <a:pPr marL="659047" lvl="1" indent="-151903">
              <a:spcBef>
                <a:spcPts val="320"/>
              </a:spcBef>
              <a:buSzPts val="1600"/>
              <a:buNone/>
            </a:pPr>
            <a:endParaRPr sz="1600">
              <a:latin typeface="Arial"/>
              <a:ea typeface="Arial"/>
              <a:cs typeface="Arial"/>
              <a:sym typeface="Arial"/>
            </a:endParaRPr>
          </a:p>
          <a:p>
            <a:pPr marL="304175" indent="-304175">
              <a:spcBef>
                <a:spcPts val="360"/>
              </a:spcBef>
              <a:buSzPts val="1800"/>
            </a:pPr>
            <a:r>
              <a:rPr lang="en-US" sz="1800">
                <a:latin typeface="Arial"/>
                <a:ea typeface="Arial"/>
                <a:cs typeface="Arial"/>
                <a:sym typeface="Arial"/>
              </a:rPr>
              <a:t>Political Twitter images project summary and goals </a:t>
            </a:r>
            <a:r>
              <a:rPr lang="en-US" sz="1800">
                <a:solidFill>
                  <a:srgbClr val="C00000"/>
                </a:solidFill>
                <a:latin typeface="Arial"/>
                <a:ea typeface="Arial"/>
                <a:cs typeface="Arial"/>
                <a:sym typeface="Arial"/>
              </a:rPr>
              <a:t>– Political Science</a:t>
            </a:r>
            <a:endParaRPr/>
          </a:p>
          <a:p>
            <a:pPr marL="659047" lvl="1" indent="-151903">
              <a:spcBef>
                <a:spcPts val="320"/>
              </a:spcBef>
              <a:buSzPts val="1600"/>
              <a:buNone/>
            </a:pPr>
            <a:endParaRPr sz="1600">
              <a:latin typeface="Arial"/>
              <a:ea typeface="Arial"/>
              <a:cs typeface="Arial"/>
              <a:sym typeface="Arial"/>
            </a:endParaRPr>
          </a:p>
          <a:p>
            <a:pPr marL="304175" indent="-304175">
              <a:spcBef>
                <a:spcPts val="360"/>
              </a:spcBef>
              <a:buSzPts val="1800"/>
            </a:pPr>
            <a:r>
              <a:rPr lang="en-US" sz="1800">
                <a:latin typeface="Arial"/>
                <a:ea typeface="Arial"/>
                <a:cs typeface="Arial"/>
                <a:sym typeface="Arial"/>
              </a:rPr>
              <a:t>Hitting the mark: targeting strategy development for SDSS V with a robotic fiber positioning system </a:t>
            </a:r>
            <a:r>
              <a:rPr lang="en-US" sz="1800">
                <a:solidFill>
                  <a:srgbClr val="C00000"/>
                </a:solidFill>
                <a:latin typeface="Arial"/>
                <a:ea typeface="Arial"/>
                <a:cs typeface="Arial"/>
                <a:sym typeface="Arial"/>
              </a:rPr>
              <a:t>– Physics &amp; Astronomy</a:t>
            </a:r>
            <a:endParaRPr/>
          </a:p>
        </p:txBody>
      </p:sp>
      <p:sp>
        <p:nvSpPr>
          <p:cNvPr id="637" name="Shape 637"/>
          <p:cNvSpPr txBox="1">
            <a:spLocks noGrp="1"/>
          </p:cNvSpPr>
          <p:nvPr>
            <p:ph type="title"/>
          </p:nvPr>
        </p:nvSpPr>
        <p:spPr>
          <a:xfrm>
            <a:off x="384048" y="375412"/>
            <a:ext cx="8759952" cy="685800"/>
          </a:xfrm>
          <a:prstGeom prst="rect">
            <a:avLst/>
          </a:prstGeom>
          <a:noFill/>
          <a:ln>
            <a:noFill/>
          </a:ln>
        </p:spPr>
        <p:txBody>
          <a:bodyPr spcFirstLastPara="1" wrap="square" lIns="81107" tIns="40540" rIns="81107" bIns="40540" anchor="ctr" anchorCtr="0">
            <a:noAutofit/>
          </a:bodyPr>
          <a:lstStyle/>
          <a:p>
            <a:pPr algn="l"/>
            <a:r>
              <a:rPr lang="en-US" dirty="0"/>
              <a:t>Winter 2018 Incubator</a:t>
            </a:r>
            <a:endParaRPr sz="1800" dirty="0"/>
          </a:p>
        </p:txBody>
      </p:sp>
      <p:sp>
        <p:nvSpPr>
          <p:cNvPr id="638" name="Shape 638"/>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30</a:t>
            </a:fld>
            <a:endParaRPr/>
          </a:p>
        </p:txBody>
      </p:sp>
    </p:spTree>
    <p:extLst>
      <p:ext uri="{BB962C8B-B14F-4D97-AF65-F5344CB8AC3E}">
        <p14:creationId xmlns:p14="http://schemas.microsoft.com/office/powerpoint/2010/main" val="34783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31</a:t>
            </a:fld>
            <a:endParaRPr/>
          </a:p>
        </p:txBody>
      </p:sp>
      <p:pic>
        <p:nvPicPr>
          <p:cNvPr id="719" name="Shape 719"/>
          <p:cNvPicPr preferRelativeResize="0"/>
          <p:nvPr/>
        </p:nvPicPr>
        <p:blipFill>
          <a:blip r:embed="rId3">
            <a:alphaModFix/>
          </a:blip>
          <a:stretch>
            <a:fillRect/>
          </a:stretch>
        </p:blipFill>
        <p:spPr>
          <a:xfrm>
            <a:off x="840475" y="385800"/>
            <a:ext cx="7463059" cy="4757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32</a:t>
            </a:fld>
            <a:endParaRPr/>
          </a:p>
        </p:txBody>
      </p:sp>
      <p:pic>
        <p:nvPicPr>
          <p:cNvPr id="726" name="Shape 726"/>
          <p:cNvPicPr preferRelativeResize="0"/>
          <p:nvPr/>
        </p:nvPicPr>
        <p:blipFill>
          <a:blip r:embed="rId3">
            <a:alphaModFix/>
          </a:blip>
          <a:stretch>
            <a:fillRect/>
          </a:stretch>
        </p:blipFill>
        <p:spPr>
          <a:xfrm>
            <a:off x="552202" y="424952"/>
            <a:ext cx="7744951" cy="441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457200" y="1225296"/>
            <a:ext cx="8229600" cy="3222900"/>
          </a:xfrm>
          <a:prstGeom prst="rect">
            <a:avLst/>
          </a:prstGeom>
          <a:noFill/>
          <a:ln>
            <a:noFill/>
          </a:ln>
        </p:spPr>
        <p:txBody>
          <a:bodyPr spcFirstLastPara="1" wrap="square" lIns="81107" tIns="40540" rIns="81107" bIns="40540" anchor="t" anchorCtr="0">
            <a:noAutofit/>
          </a:bodyPr>
          <a:lstStyle/>
          <a:p>
            <a:pPr indent="-380914">
              <a:spcBef>
                <a:spcPts val="0"/>
              </a:spcBef>
              <a:buSzPts val="2400"/>
            </a:pPr>
            <a:r>
              <a:rPr lang="en-US" sz="2400"/>
              <a:t>Access to Out-of-School Opportunities and Student Outcomes </a:t>
            </a:r>
            <a:r>
              <a:rPr lang="en-US" sz="2400">
                <a:solidFill>
                  <a:srgbClr val="CC4125"/>
                </a:solidFill>
              </a:rPr>
              <a:t>– </a:t>
            </a:r>
            <a:r>
              <a:rPr lang="en-US" sz="2400">
                <a:solidFill>
                  <a:srgbClr val="CC4125"/>
                </a:solidFill>
                <a:highlight>
                  <a:srgbClr val="FFFFFF"/>
                </a:highlight>
              </a:rPr>
              <a:t>Center on Reinventing Public Education, University of Washington, Bothell</a:t>
            </a:r>
            <a:endParaRPr sz="2400">
              <a:solidFill>
                <a:srgbClr val="CC4125"/>
              </a:solidFill>
              <a:highlight>
                <a:srgbClr val="FFFFFF"/>
              </a:highlight>
            </a:endParaRPr>
          </a:p>
          <a:p>
            <a:pPr indent="-380914">
              <a:spcBef>
                <a:spcPts val="0"/>
              </a:spcBef>
              <a:buClr>
                <a:srgbClr val="CC4125"/>
              </a:buClr>
              <a:buSzPts val="2400"/>
            </a:pPr>
            <a:endParaRPr sz="2400">
              <a:solidFill>
                <a:srgbClr val="CC4125"/>
              </a:solidFill>
              <a:highlight>
                <a:srgbClr val="FFFFFF"/>
              </a:highlight>
            </a:endParaRPr>
          </a:p>
          <a:p>
            <a:pPr indent="-380914">
              <a:spcBef>
                <a:spcPts val="0"/>
              </a:spcBef>
              <a:buSzPts val="2400"/>
            </a:pPr>
            <a:r>
              <a:rPr lang="en-US" sz="2400"/>
              <a:t>Automatic damage annotation on post-hurricane satellite imagery</a:t>
            </a:r>
            <a:r>
              <a:rPr lang="en-US" sz="2400">
                <a:solidFill>
                  <a:srgbClr val="C00000"/>
                </a:solidFill>
              </a:rPr>
              <a:t> </a:t>
            </a:r>
            <a:r>
              <a:rPr lang="en-US" sz="2400">
                <a:solidFill>
                  <a:srgbClr val="CC4125"/>
                </a:solidFill>
              </a:rPr>
              <a:t>– Industrial &amp; Systems Engineering, University of Washington, Seattle</a:t>
            </a:r>
            <a:endParaRPr sz="2400">
              <a:solidFill>
                <a:srgbClr val="CC4125"/>
              </a:solidFill>
            </a:endParaRPr>
          </a:p>
          <a:p>
            <a:pPr indent="-380914">
              <a:spcBef>
                <a:spcPts val="0"/>
              </a:spcBef>
              <a:buClr>
                <a:srgbClr val="CC4125"/>
              </a:buClr>
              <a:buSzPts val="2400"/>
            </a:pPr>
            <a:endParaRPr sz="2400">
              <a:solidFill>
                <a:srgbClr val="CC4125"/>
              </a:solidFill>
            </a:endParaRPr>
          </a:p>
          <a:p>
            <a:pPr indent="-380914">
              <a:spcBef>
                <a:spcPts val="0"/>
              </a:spcBef>
              <a:buSzPts val="2400"/>
            </a:pPr>
            <a:r>
              <a:rPr lang="en-US" sz="2400"/>
              <a:t>Seattle Mobility Index Project </a:t>
            </a:r>
            <a:r>
              <a:rPr lang="en-US" sz="2400">
                <a:solidFill>
                  <a:srgbClr val="C00000"/>
                </a:solidFill>
              </a:rPr>
              <a:t>- Seattle Department of Transportation</a:t>
            </a:r>
            <a:endParaRPr sz="2400"/>
          </a:p>
          <a:p>
            <a:pPr marL="0" indent="0">
              <a:spcBef>
                <a:spcPts val="480"/>
              </a:spcBef>
              <a:buNone/>
            </a:pPr>
            <a:endParaRPr sz="2400"/>
          </a:p>
        </p:txBody>
      </p:sp>
      <p:sp>
        <p:nvSpPr>
          <p:cNvPr id="735" name="Shape 735"/>
          <p:cNvSpPr txBox="1">
            <a:spLocks noGrp="1"/>
          </p:cNvSpPr>
          <p:nvPr>
            <p:ph type="title"/>
          </p:nvPr>
        </p:nvSpPr>
        <p:spPr>
          <a:xfrm>
            <a:off x="384048" y="438912"/>
            <a:ext cx="8229600" cy="685800"/>
          </a:xfrm>
          <a:prstGeom prst="rect">
            <a:avLst/>
          </a:prstGeom>
          <a:noFill/>
          <a:ln>
            <a:noFill/>
          </a:ln>
        </p:spPr>
        <p:txBody>
          <a:bodyPr spcFirstLastPara="1" wrap="square" lIns="81107" tIns="40540" rIns="81107" bIns="40540" anchor="ctr" anchorCtr="0">
            <a:noAutofit/>
          </a:bodyPr>
          <a:lstStyle/>
          <a:p>
            <a:pPr algn="l"/>
            <a:r>
              <a:rPr lang="en-US"/>
              <a:t>Summer 2018 DSSG, </a:t>
            </a:r>
            <a:r>
              <a:rPr lang="en-US" i="1"/>
              <a:t>kicked off June 11th!</a:t>
            </a:r>
            <a:endParaRPr i="1"/>
          </a:p>
        </p:txBody>
      </p:sp>
      <p:sp>
        <p:nvSpPr>
          <p:cNvPr id="736" name="Shape 736"/>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33</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 y="497417"/>
            <a:ext cx="6894263" cy="2444750"/>
          </a:xfrm>
          <a:prstGeom prst="rect">
            <a:avLst/>
          </a:prstGeom>
          <a:noFill/>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defTabSz="456363"/>
            <a:endParaRPr lang="en-US">
              <a:solidFill>
                <a:prstClr val="white"/>
              </a:solidFill>
              <a:latin typeface="Calibri"/>
            </a:endParaRPr>
          </a:p>
        </p:txBody>
      </p:sp>
      <p:sp>
        <p:nvSpPr>
          <p:cNvPr id="4" name="Slide Number Placeholder 3"/>
          <p:cNvSpPr>
            <a:spLocks noGrp="1"/>
          </p:cNvSpPr>
          <p:nvPr>
            <p:ph type="sldNum" sz="quarter" idx="12"/>
          </p:nvPr>
        </p:nvSpPr>
        <p:spPr/>
        <p:txBody>
          <a:bodyPr/>
          <a:lstStyle/>
          <a:p>
            <a:pPr>
              <a:defRPr/>
            </a:pPr>
            <a:fld id="{252D69F3-7CFF-4172-9761-E468578C4B6F}" type="slidenum">
              <a:rPr lang="en-US" smtClean="0"/>
              <a:pPr>
                <a:defRPr/>
              </a:pPr>
              <a:t>34</a:t>
            </a:fld>
            <a:endParaRPr lang="en-US"/>
          </a:p>
        </p:txBody>
      </p:sp>
      <p:pic>
        <p:nvPicPr>
          <p:cNvPr id="6" name="Picture 5"/>
          <p:cNvPicPr>
            <a:picLocks noChangeAspect="1"/>
          </p:cNvPicPr>
          <p:nvPr/>
        </p:nvPicPr>
        <p:blipFill>
          <a:blip r:embed="rId2"/>
          <a:stretch>
            <a:fillRect/>
          </a:stretch>
        </p:blipFill>
        <p:spPr>
          <a:xfrm>
            <a:off x="33872" y="577851"/>
            <a:ext cx="2610557" cy="364264"/>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72" y="942117"/>
            <a:ext cx="6860395" cy="2000053"/>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t="-3121"/>
          <a:stretch/>
        </p:blipFill>
        <p:spPr>
          <a:xfrm>
            <a:off x="4698998" y="1393562"/>
            <a:ext cx="4445002" cy="2187047"/>
          </a:xfrm>
          <a:prstGeom prst="rect">
            <a:avLst/>
          </a:prstGeom>
        </p:spPr>
      </p:pic>
      <p:pic>
        <p:nvPicPr>
          <p:cNvPr id="2" name="Picture 1" descr="food team.tiff"/>
          <p:cNvPicPr>
            <a:picLocks noChangeAspect="1"/>
          </p:cNvPicPr>
          <p:nvPr/>
        </p:nvPicPr>
        <p:blipFill rotWithShape="1">
          <a:blip r:embed="rId5" cstate="email">
            <a:extLst>
              <a:ext uri="{28A0092B-C50C-407E-A947-70E740481C1C}">
                <a14:useLocalDpi xmlns:a14="http://schemas.microsoft.com/office/drawing/2010/main"/>
              </a:ext>
            </a:extLst>
          </a:blip>
          <a:srcRect t="-1"/>
          <a:stretch/>
        </p:blipFill>
        <p:spPr>
          <a:xfrm>
            <a:off x="0" y="1924316"/>
            <a:ext cx="4698998" cy="2787424"/>
          </a:xfrm>
          <a:prstGeom prst="rect">
            <a:avLst/>
          </a:prstGeom>
        </p:spPr>
      </p:pic>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4110" y="3568270"/>
            <a:ext cx="4684890" cy="1395317"/>
          </a:xfrm>
          <a:prstGeom prst="rect">
            <a:avLst/>
          </a:prstGeom>
        </p:spPr>
      </p:pic>
      <p:pic>
        <p:nvPicPr>
          <p:cNvPr id="3" name="Picture 2" descr="census.tiff"/>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635501" y="3580965"/>
            <a:ext cx="4528258" cy="1247892"/>
          </a:xfrm>
          <a:prstGeom prst="rect">
            <a:avLst/>
          </a:prstGeom>
        </p:spPr>
      </p:pic>
    </p:spTree>
    <p:extLst>
      <p:ext uri="{BB962C8B-B14F-4D97-AF65-F5344CB8AC3E}">
        <p14:creationId xmlns:p14="http://schemas.microsoft.com/office/powerpoint/2010/main" val="1642568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Shape 7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946850" y="1876076"/>
            <a:ext cx="3158625" cy="3131901"/>
          </a:xfrm>
          <a:prstGeom prst="rect">
            <a:avLst/>
          </a:prstGeom>
          <a:noFill/>
          <a:ln>
            <a:noFill/>
          </a:ln>
        </p:spPr>
      </p:pic>
      <p:sp>
        <p:nvSpPr>
          <p:cNvPr id="771" name="Shape 771"/>
          <p:cNvSpPr txBox="1">
            <a:spLocks noGrp="1"/>
          </p:cNvSpPr>
          <p:nvPr>
            <p:ph type="body" idx="1"/>
          </p:nvPr>
        </p:nvSpPr>
        <p:spPr>
          <a:xfrm>
            <a:off x="457200" y="1225300"/>
            <a:ext cx="7131900" cy="3486300"/>
          </a:xfrm>
          <a:prstGeom prst="rect">
            <a:avLst/>
          </a:prstGeom>
          <a:noFill/>
          <a:ln>
            <a:noFill/>
          </a:ln>
        </p:spPr>
        <p:txBody>
          <a:bodyPr spcFirstLastPara="1" wrap="square" lIns="81107" tIns="40540" rIns="81107" bIns="40540" anchor="t" anchorCtr="0">
            <a:noAutofit/>
          </a:bodyPr>
          <a:lstStyle/>
          <a:p>
            <a:pPr marL="304174" indent="-329568">
              <a:spcBef>
                <a:spcPts val="0"/>
              </a:spcBef>
              <a:buSzPts val="2400"/>
            </a:pPr>
            <a:r>
              <a:rPr lang="en-US" sz="2400" b="1"/>
              <a:t>Education</a:t>
            </a:r>
            <a:endParaRPr sz="2400" b="1"/>
          </a:p>
          <a:p>
            <a:pPr marL="659046" lvl="1" indent="-266176">
              <a:spcBef>
                <a:spcPts val="0"/>
              </a:spcBef>
              <a:buSzPts val="2000"/>
            </a:pPr>
            <a:r>
              <a:rPr lang="en-US" sz="2000"/>
              <a:t>Disseminate Data Science Expertise and Best Practices</a:t>
            </a:r>
            <a:endParaRPr sz="2000"/>
          </a:p>
          <a:p>
            <a:pPr marL="659046" lvl="1" indent="-266176">
              <a:buSzPts val="2000"/>
            </a:pPr>
            <a:r>
              <a:rPr lang="en-US" sz="2000"/>
              <a:t>Lead Data Science Education at UW</a:t>
            </a:r>
            <a:endParaRPr sz="2000"/>
          </a:p>
          <a:p>
            <a:pPr marL="304174" indent="-329568">
              <a:buSzPts val="2400"/>
            </a:pPr>
            <a:r>
              <a:rPr lang="en-US" sz="2400" b="1"/>
              <a:t>Research</a:t>
            </a:r>
            <a:endParaRPr sz="2400" b="1"/>
          </a:p>
          <a:p>
            <a:pPr marL="659046" lvl="1" indent="-266176">
              <a:spcBef>
                <a:spcPts val="400"/>
              </a:spcBef>
              <a:buSzPts val="2000"/>
            </a:pPr>
            <a:r>
              <a:rPr lang="en-US" sz="2000"/>
              <a:t>Advance the State of the Art in Data Science</a:t>
            </a:r>
            <a:endParaRPr sz="2000"/>
          </a:p>
          <a:p>
            <a:pPr marL="659046" lvl="1" indent="-266176">
              <a:spcBef>
                <a:spcPts val="400"/>
              </a:spcBef>
              <a:buSzPts val="2000"/>
            </a:pPr>
            <a:r>
              <a:rPr lang="en-US" sz="2000"/>
              <a:t>Make the World a Better Place</a:t>
            </a:r>
            <a:endParaRPr sz="2000"/>
          </a:p>
          <a:p>
            <a:pPr marL="304174" indent="-329568">
              <a:buSzPts val="2400"/>
            </a:pPr>
            <a:r>
              <a:rPr lang="en-US" sz="2400" b="1"/>
              <a:t>Community</a:t>
            </a:r>
            <a:endParaRPr sz="2400" b="1"/>
          </a:p>
          <a:p>
            <a:pPr marL="659046" lvl="1" indent="-266176">
              <a:spcBef>
                <a:spcPts val="400"/>
              </a:spcBef>
              <a:buSzPts val="2000"/>
            </a:pPr>
            <a:r>
              <a:rPr lang="en-US" sz="2000"/>
              <a:t>Hub of data science community</a:t>
            </a:r>
            <a:endParaRPr sz="2000"/>
          </a:p>
          <a:p>
            <a:pPr marL="659046" lvl="1" indent="-266176">
              <a:spcBef>
                <a:spcPts val="400"/>
              </a:spcBef>
              <a:buSzPts val="2000"/>
            </a:pPr>
            <a:r>
              <a:rPr lang="en-US" sz="2000"/>
              <a:t>Partnerships</a:t>
            </a:r>
            <a:endParaRPr sz="2000"/>
          </a:p>
          <a:p>
            <a:pPr marL="304174" indent="-177203">
              <a:buNone/>
            </a:pPr>
            <a:endParaRPr/>
          </a:p>
          <a:p>
            <a:pPr marL="304174" indent="-177203">
              <a:buNone/>
            </a:pPr>
            <a:endParaRPr/>
          </a:p>
          <a:p>
            <a:pPr marL="304174" indent="-177203">
              <a:buNone/>
            </a:pPr>
            <a:endParaRPr/>
          </a:p>
        </p:txBody>
      </p:sp>
      <p:sp>
        <p:nvSpPr>
          <p:cNvPr id="772" name="Shape 772"/>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pPr algn="l"/>
            <a:r>
              <a:rPr lang="en-US"/>
              <a:t>eScience Institute Role at the U of Washington and Beyond</a:t>
            </a:r>
            <a:endParaRPr sz="1600"/>
          </a:p>
        </p:txBody>
      </p:sp>
      <p:sp>
        <p:nvSpPr>
          <p:cNvPr id="773" name="Shape 773"/>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35</a:t>
            </a:fld>
            <a:endParaRPr/>
          </a:p>
        </p:txBody>
      </p:sp>
      <p:sp>
        <p:nvSpPr>
          <p:cNvPr id="774" name="Shape 774"/>
          <p:cNvSpPr txBox="1"/>
          <p:nvPr/>
        </p:nvSpPr>
        <p:spPr>
          <a:xfrm>
            <a:off x="-75650" y="583650"/>
            <a:ext cx="6225600" cy="726300"/>
          </a:xfrm>
          <a:prstGeom prst="rect">
            <a:avLst/>
          </a:prstGeom>
          <a:noFill/>
          <a:ln>
            <a:noFill/>
          </a:ln>
        </p:spPr>
        <p:txBody>
          <a:bodyPr spcFirstLastPara="1" wrap="square" lIns="91404" tIns="91404" rIns="91404" bIns="91404" anchor="t" anchorCtr="0">
            <a:noAutofit/>
          </a:body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Shape 7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633725" y="3339825"/>
            <a:ext cx="4141374" cy="1636852"/>
          </a:xfrm>
          <a:prstGeom prst="rect">
            <a:avLst/>
          </a:prstGeom>
          <a:noFill/>
          <a:ln>
            <a:noFill/>
          </a:ln>
        </p:spPr>
      </p:pic>
      <p:pic>
        <p:nvPicPr>
          <p:cNvPr id="713" name="Shape 71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31603" y="314200"/>
            <a:ext cx="4141374" cy="4746949"/>
          </a:xfrm>
          <a:prstGeom prst="rect">
            <a:avLst/>
          </a:prstGeom>
          <a:noFill/>
          <a:ln>
            <a:noFill/>
          </a:ln>
        </p:spPr>
      </p:pic>
      <p:pic>
        <p:nvPicPr>
          <p:cNvPr id="714" name="Shape 7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72002" y="389450"/>
            <a:ext cx="4178650" cy="2985701"/>
          </a:xfrm>
          <a:prstGeom prst="rect">
            <a:avLst/>
          </a:prstGeom>
          <a:noFill/>
          <a:ln>
            <a:noFill/>
          </a:ln>
        </p:spPr>
      </p:pic>
      <p:sp>
        <p:nvSpPr>
          <p:cNvPr id="715" name="Shape 715"/>
          <p:cNvSpPr txBox="1">
            <a:spLocks noGrp="1"/>
          </p:cNvSpPr>
          <p:nvPr>
            <p:ph type="title"/>
          </p:nvPr>
        </p:nvSpPr>
        <p:spPr>
          <a:xfrm>
            <a:off x="19061" y="314207"/>
            <a:ext cx="1332611" cy="685800"/>
          </a:xfrm>
          <a:prstGeom prst="rect">
            <a:avLst/>
          </a:prstGeom>
          <a:solidFill>
            <a:schemeClr val="lt1"/>
          </a:solidFill>
          <a:ln>
            <a:noFill/>
          </a:ln>
        </p:spPr>
        <p:txBody>
          <a:bodyPr spcFirstLastPara="1" wrap="square" lIns="81107" tIns="40540" rIns="81107" bIns="40540" anchor="ctr" anchorCtr="0">
            <a:noAutofit/>
          </a:bodyPr>
          <a:lstStyle/>
          <a:p>
            <a:pPr algn="l"/>
            <a:r>
              <a:rPr lang="en-US"/>
              <a:t>Working Groups</a:t>
            </a:r>
            <a:endParaRPr/>
          </a:p>
        </p:txBody>
      </p:sp>
      <p:sp>
        <p:nvSpPr>
          <p:cNvPr id="716" name="Shape 716"/>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36</a:t>
            </a:fld>
            <a:endParaRPr/>
          </a:p>
        </p:txBody>
      </p:sp>
    </p:spTree>
    <p:extLst>
      <p:ext uri="{BB962C8B-B14F-4D97-AF65-F5344CB8AC3E}">
        <p14:creationId xmlns:p14="http://schemas.microsoft.com/office/powerpoint/2010/main" val="682376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title"/>
          </p:nvPr>
        </p:nvSpPr>
        <p:spPr>
          <a:xfrm>
            <a:off x="19017" y="314200"/>
            <a:ext cx="5357400" cy="685800"/>
          </a:xfrm>
          <a:prstGeom prst="rect">
            <a:avLst/>
          </a:prstGeom>
          <a:solidFill>
            <a:schemeClr val="lt1"/>
          </a:solidFill>
          <a:ln>
            <a:noFill/>
          </a:ln>
        </p:spPr>
        <p:txBody>
          <a:bodyPr spcFirstLastPara="1" wrap="square" lIns="81107" tIns="40540" rIns="81107" bIns="40540" anchor="ctr" anchorCtr="0">
            <a:noAutofit/>
          </a:bodyPr>
          <a:lstStyle/>
          <a:p>
            <a:pPr algn="l"/>
            <a:r>
              <a:rPr lang="en-US"/>
              <a:t>New Research-Themed Working Groups</a:t>
            </a:r>
            <a:endParaRPr/>
          </a:p>
        </p:txBody>
      </p:sp>
      <p:pic>
        <p:nvPicPr>
          <p:cNvPr id="722" name="Shape 7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55740" y="1148477"/>
            <a:ext cx="4632525" cy="3203725"/>
          </a:xfrm>
          <a:prstGeom prst="rect">
            <a:avLst/>
          </a:prstGeom>
          <a:noFill/>
          <a:ln>
            <a:noFill/>
          </a:ln>
        </p:spPr>
      </p:pic>
      <p:sp>
        <p:nvSpPr>
          <p:cNvPr id="723" name="Shape 723"/>
          <p:cNvSpPr/>
          <p:nvPr/>
        </p:nvSpPr>
        <p:spPr>
          <a:xfrm>
            <a:off x="5143575" y="433889"/>
            <a:ext cx="1407175" cy="446425"/>
          </a:xfrm>
          <a:prstGeom prst="flowChartPunchedTape">
            <a:avLst/>
          </a:prstGeom>
          <a:solidFill>
            <a:srgbClr val="FFF2CC"/>
          </a:solidFill>
          <a:ln w="28575" cap="flat" cmpd="sng">
            <a:solidFill>
              <a:srgbClr val="FF9900"/>
            </a:solidFill>
            <a:prstDash val="solid"/>
            <a:round/>
            <a:headEnd type="none" w="sm" len="sm"/>
            <a:tailEnd type="none" w="sm" len="sm"/>
          </a:ln>
        </p:spPr>
        <p:txBody>
          <a:bodyPr spcFirstLastPara="1" wrap="square" lIns="91404" tIns="91404" rIns="91404" bIns="91404" anchor="ctr" anchorCtr="0">
            <a:noAutofit/>
          </a:bodyPr>
          <a:lstStyle/>
          <a:p>
            <a:r>
              <a:rPr lang="en-US"/>
              <a:t>New This Year!</a:t>
            </a:r>
            <a:endParaRPr/>
          </a:p>
        </p:txBody>
      </p:sp>
      <p:sp>
        <p:nvSpPr>
          <p:cNvPr id="724" name="Shape 724"/>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37</a:t>
            </a:fld>
            <a:endParaRPr/>
          </a:p>
        </p:txBody>
      </p:sp>
      <p:sp>
        <p:nvSpPr>
          <p:cNvPr id="725" name="Shape 725"/>
          <p:cNvSpPr txBox="1"/>
          <p:nvPr/>
        </p:nvSpPr>
        <p:spPr>
          <a:xfrm>
            <a:off x="2255752" y="2713275"/>
            <a:ext cx="1892700" cy="685800"/>
          </a:xfrm>
          <a:prstGeom prst="rect">
            <a:avLst/>
          </a:prstGeom>
          <a:noFill/>
          <a:ln>
            <a:noFill/>
          </a:ln>
        </p:spPr>
        <p:txBody>
          <a:bodyPr spcFirstLastPara="1" wrap="square" lIns="91404" tIns="91404" rIns="91404" bIns="91404" anchor="ctr" anchorCtr="0">
            <a:noAutofit/>
          </a:bodyPr>
          <a:lstStyle/>
          <a:p>
            <a:pPr>
              <a:lnSpc>
                <a:spcPct val="115000"/>
              </a:lnSpc>
            </a:pPr>
            <a:r>
              <a:rPr lang="en-US" sz="2000" b="1">
                <a:solidFill>
                  <a:schemeClr val="dk1"/>
                </a:solidFill>
              </a:rPr>
              <a:t>NSF Tripods</a:t>
            </a:r>
            <a:endParaRPr sz="2000" b="1">
              <a:solidFill>
                <a:schemeClr val="dk1"/>
              </a:solidFill>
            </a:endParaRPr>
          </a:p>
        </p:txBody>
      </p:sp>
    </p:spTree>
    <p:extLst>
      <p:ext uri="{BB962C8B-B14F-4D97-AF65-F5344CB8AC3E}">
        <p14:creationId xmlns:p14="http://schemas.microsoft.com/office/powerpoint/2010/main" val="1486317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title"/>
          </p:nvPr>
        </p:nvSpPr>
        <p:spPr>
          <a:xfrm>
            <a:off x="97843" y="192102"/>
            <a:ext cx="8229600" cy="594600"/>
          </a:xfrm>
          <a:prstGeom prst="rect">
            <a:avLst/>
          </a:prstGeom>
          <a:noFill/>
          <a:ln>
            <a:noFill/>
          </a:ln>
        </p:spPr>
        <p:txBody>
          <a:bodyPr spcFirstLastPara="1" wrap="square" lIns="81107" tIns="40540" rIns="81107" bIns="40540" anchor="ctr" anchorCtr="0">
            <a:noAutofit/>
          </a:bodyPr>
          <a:lstStyle/>
          <a:p>
            <a:pPr algn="l"/>
            <a:r>
              <a:rPr lang="en-US"/>
              <a:t>We Build a Community</a:t>
            </a:r>
            <a:endParaRPr/>
          </a:p>
        </p:txBody>
      </p:sp>
      <p:pic>
        <p:nvPicPr>
          <p:cNvPr id="798" name="Shape 7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60228" y="3234927"/>
            <a:ext cx="2739838" cy="1795505"/>
          </a:xfrm>
          <a:prstGeom prst="rect">
            <a:avLst/>
          </a:prstGeom>
          <a:noFill/>
          <a:ln>
            <a:noFill/>
          </a:ln>
        </p:spPr>
      </p:pic>
      <p:pic>
        <p:nvPicPr>
          <p:cNvPr id="799" name="Shape 79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7852" y="720675"/>
            <a:ext cx="4726201" cy="3759638"/>
          </a:xfrm>
          <a:prstGeom prst="rect">
            <a:avLst/>
          </a:prstGeom>
          <a:noFill/>
          <a:ln>
            <a:noFill/>
          </a:ln>
        </p:spPr>
      </p:pic>
      <p:pic>
        <p:nvPicPr>
          <p:cNvPr id="800" name="Shape 80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068375" y="869825"/>
            <a:ext cx="4138373" cy="1913400"/>
          </a:xfrm>
          <a:prstGeom prst="rect">
            <a:avLst/>
          </a:prstGeom>
          <a:noFill/>
          <a:ln>
            <a:noFill/>
          </a:ln>
        </p:spPr>
      </p:pic>
      <p:sp>
        <p:nvSpPr>
          <p:cNvPr id="801" name="Shape 801"/>
          <p:cNvSpPr txBox="1"/>
          <p:nvPr/>
        </p:nvSpPr>
        <p:spPr>
          <a:xfrm>
            <a:off x="170477" y="4433101"/>
            <a:ext cx="4653900" cy="474000"/>
          </a:xfrm>
          <a:prstGeom prst="rect">
            <a:avLst/>
          </a:prstGeom>
          <a:noFill/>
          <a:ln>
            <a:noFill/>
          </a:ln>
        </p:spPr>
        <p:txBody>
          <a:bodyPr spcFirstLastPara="1" wrap="square" lIns="91404" tIns="91404" rIns="91404" bIns="91404" anchor="t" anchorCtr="0">
            <a:noAutofit/>
          </a:bodyPr>
          <a:lstStyle/>
          <a:p>
            <a:r>
              <a:rPr lang="en-US" sz="2000" dirty="0"/>
              <a:t>Nearly 900 students and 45 companies</a:t>
            </a:r>
            <a:endParaRPr sz="2000" dirty="0"/>
          </a:p>
          <a:p>
            <a:endParaRPr sz="2000" dirty="0"/>
          </a:p>
        </p:txBody>
      </p:sp>
      <p:sp>
        <p:nvSpPr>
          <p:cNvPr id="802" name="Shape 802"/>
          <p:cNvSpPr txBox="1"/>
          <p:nvPr/>
        </p:nvSpPr>
        <p:spPr>
          <a:xfrm>
            <a:off x="4325675" y="2760925"/>
            <a:ext cx="4726200" cy="474000"/>
          </a:xfrm>
          <a:prstGeom prst="rect">
            <a:avLst/>
          </a:prstGeom>
          <a:noFill/>
          <a:ln>
            <a:noFill/>
          </a:ln>
        </p:spPr>
        <p:txBody>
          <a:bodyPr spcFirstLastPara="1" wrap="square" lIns="91404" tIns="91404" rIns="91404" bIns="91404" anchor="t" anchorCtr="0">
            <a:noAutofit/>
          </a:bodyPr>
          <a:lstStyle/>
          <a:p>
            <a:r>
              <a:rPr lang="en-US" sz="2000"/>
              <a:t>255 attendees, although only 216 spots!</a:t>
            </a:r>
            <a:endParaRPr sz="2000"/>
          </a:p>
        </p:txBody>
      </p:sp>
      <p:sp>
        <p:nvSpPr>
          <p:cNvPr id="803" name="Shape 803"/>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38</a:t>
            </a:fld>
            <a:endParaRPr/>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121975" y="612550"/>
            <a:ext cx="2497301" cy="25727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068977" y="720675"/>
            <a:ext cx="1924949" cy="1338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Shape 8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 y="-70701"/>
            <a:ext cx="9144001" cy="5235943"/>
          </a:xfrm>
          <a:prstGeom prst="rect">
            <a:avLst/>
          </a:prstGeom>
          <a:noFill/>
          <a:ln>
            <a:noFill/>
          </a:ln>
        </p:spPr>
      </p:pic>
      <p:sp>
        <p:nvSpPr>
          <p:cNvPr id="812" name="Shape 812"/>
          <p:cNvSpPr/>
          <p:nvPr/>
        </p:nvSpPr>
        <p:spPr>
          <a:xfrm>
            <a:off x="0" y="1783969"/>
            <a:ext cx="6525600" cy="1583100"/>
          </a:xfrm>
          <a:prstGeom prst="rect">
            <a:avLst/>
          </a:prstGeom>
          <a:gradFill>
            <a:gsLst>
              <a:gs pos="0">
                <a:srgbClr val="B3D1EC">
                  <a:alpha val="47843"/>
                </a:srgbClr>
              </a:gs>
              <a:gs pos="3000">
                <a:srgbClr val="B3D1EC">
                  <a:alpha val="47843"/>
                </a:srgbClr>
              </a:gs>
              <a:gs pos="66000">
                <a:schemeClr val="lt1"/>
              </a:gs>
              <a:gs pos="100000">
                <a:schemeClr val="lt1"/>
              </a:gs>
            </a:gsLst>
            <a:lin ang="0" scaled="0"/>
          </a:gradFill>
          <a:ln>
            <a:noFill/>
          </a:ln>
        </p:spPr>
        <p:txBody>
          <a:bodyPr spcFirstLastPara="1" wrap="square" lIns="68559" tIns="34267" rIns="68559" bIns="34267" anchor="ctr" anchorCtr="0">
            <a:noAutofit/>
          </a:bodyPr>
          <a:lstStyle/>
          <a:p>
            <a:pPr algn="ctr">
              <a:buClr>
                <a:schemeClr val="lt1"/>
              </a:buClr>
              <a:buSzPts val="1400"/>
            </a:pPr>
            <a:endParaRPr>
              <a:solidFill>
                <a:srgbClr val="FFFFFF"/>
              </a:solidFill>
              <a:latin typeface="Calibri"/>
              <a:ea typeface="Calibri"/>
              <a:cs typeface="Calibri"/>
              <a:sym typeface="Calibri"/>
            </a:endParaRPr>
          </a:p>
        </p:txBody>
      </p:sp>
      <p:pic>
        <p:nvPicPr>
          <p:cNvPr id="813" name="Shape 813" descr="http://www.americantravelertv.com/images/information/alaska-hawaii.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6063">
            <a:off x="1305736" y="3599386"/>
            <a:ext cx="1280777" cy="324204"/>
          </a:xfrm>
          <a:prstGeom prst="rect">
            <a:avLst/>
          </a:prstGeom>
          <a:noFill/>
          <a:ln>
            <a:noFill/>
          </a:ln>
        </p:spPr>
      </p:pic>
      <p:sp>
        <p:nvSpPr>
          <p:cNvPr id="814" name="Shape 814"/>
          <p:cNvSpPr txBox="1"/>
          <p:nvPr/>
        </p:nvSpPr>
        <p:spPr>
          <a:xfrm>
            <a:off x="434963" y="201185"/>
            <a:ext cx="8051700" cy="1330800"/>
          </a:xfrm>
          <a:prstGeom prst="rect">
            <a:avLst/>
          </a:prstGeom>
          <a:noFill/>
          <a:ln>
            <a:noFill/>
          </a:ln>
        </p:spPr>
        <p:txBody>
          <a:bodyPr spcFirstLastPara="1" wrap="square" lIns="68559" tIns="34267" rIns="68559" bIns="34267" anchor="ctr" anchorCtr="0">
            <a:noAutofit/>
          </a:bodyPr>
          <a:lstStyle/>
          <a:p>
            <a:pPr>
              <a:lnSpc>
                <a:spcPct val="90000"/>
              </a:lnSpc>
              <a:buClr>
                <a:schemeClr val="lt1"/>
              </a:buClr>
              <a:buSzPts val="3800"/>
            </a:pPr>
            <a:r>
              <a:rPr lang="en-US" sz="3800">
                <a:solidFill>
                  <a:schemeClr val="lt1"/>
                </a:solidFill>
                <a:latin typeface="Roboto Condensed"/>
                <a:ea typeface="Roboto Condensed"/>
                <a:cs typeface="Roboto Condensed"/>
                <a:sym typeface="Roboto Condensed"/>
              </a:rPr>
              <a:t>Connect. Convene. </a:t>
            </a:r>
            <a:endParaRPr sz="3800">
              <a:solidFill>
                <a:schemeClr val="lt1"/>
              </a:solidFill>
              <a:latin typeface="Roboto Condensed"/>
              <a:ea typeface="Roboto Condensed"/>
              <a:cs typeface="Roboto Condensed"/>
              <a:sym typeface="Roboto Condensed"/>
            </a:endParaRPr>
          </a:p>
        </p:txBody>
      </p:sp>
      <p:sp>
        <p:nvSpPr>
          <p:cNvPr id="815" name="Shape 815"/>
          <p:cNvSpPr/>
          <p:nvPr/>
        </p:nvSpPr>
        <p:spPr>
          <a:xfrm>
            <a:off x="4500661" y="3738136"/>
            <a:ext cx="4292400" cy="646500"/>
          </a:xfrm>
          <a:prstGeom prst="rect">
            <a:avLst/>
          </a:prstGeom>
          <a:noFill/>
          <a:ln>
            <a:noFill/>
          </a:ln>
        </p:spPr>
        <p:txBody>
          <a:bodyPr spcFirstLastPara="1" wrap="square" lIns="68559" tIns="34267" rIns="68559" bIns="34267" anchor="t" anchorCtr="0">
            <a:noAutofit/>
          </a:bodyPr>
          <a:lstStyle/>
          <a:p>
            <a:r>
              <a:rPr lang="en-US" sz="3800">
                <a:solidFill>
                  <a:srgbClr val="FFFFFF"/>
                </a:solidFill>
                <a:latin typeface="Roboto Condensed"/>
                <a:ea typeface="Roboto Condensed"/>
                <a:cs typeface="Roboto Condensed"/>
                <a:sym typeface="Roboto Condensed"/>
              </a:rPr>
              <a:t>Curate. Communicate.</a:t>
            </a:r>
            <a:endParaRPr>
              <a:solidFill>
                <a:schemeClr val="dk1"/>
              </a:solidFill>
              <a:latin typeface="Calibri"/>
              <a:ea typeface="Calibri"/>
              <a:cs typeface="Calibri"/>
              <a:sym typeface="Calibri"/>
            </a:endParaRPr>
          </a:p>
        </p:txBody>
      </p:sp>
      <p:sp>
        <p:nvSpPr>
          <p:cNvPr id="816" name="Shape 816"/>
          <p:cNvSpPr/>
          <p:nvPr/>
        </p:nvSpPr>
        <p:spPr>
          <a:xfrm>
            <a:off x="4729899" y="1783970"/>
            <a:ext cx="3585000" cy="1578300"/>
          </a:xfrm>
          <a:prstGeom prst="homePlate">
            <a:avLst>
              <a:gd name="adj" fmla="val 29593"/>
            </a:avLst>
          </a:prstGeom>
          <a:solidFill>
            <a:schemeClr val="lt1"/>
          </a:solidFill>
          <a:ln>
            <a:noFill/>
          </a:ln>
        </p:spPr>
        <p:txBody>
          <a:bodyPr spcFirstLastPara="1" wrap="square" lIns="68559" tIns="34267" rIns="68559" bIns="34267" anchor="ctr" anchorCtr="0">
            <a:noAutofit/>
          </a:bodyPr>
          <a:lstStyle/>
          <a:p>
            <a:pPr algn="ctr"/>
            <a:endParaRPr>
              <a:solidFill>
                <a:schemeClr val="lt1"/>
              </a:solidFill>
              <a:latin typeface="Calibri"/>
              <a:ea typeface="Calibri"/>
              <a:cs typeface="Calibri"/>
              <a:sym typeface="Calibri"/>
            </a:endParaRPr>
          </a:p>
        </p:txBody>
      </p:sp>
      <p:pic>
        <p:nvPicPr>
          <p:cNvPr id="817" name="Shape 81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89734" y="1903573"/>
            <a:ext cx="2203544" cy="1341809"/>
          </a:xfrm>
          <a:prstGeom prst="rect">
            <a:avLst/>
          </a:prstGeom>
          <a:noFill/>
          <a:ln>
            <a:noFill/>
          </a:ln>
        </p:spPr>
      </p:pic>
      <p:sp>
        <p:nvSpPr>
          <p:cNvPr id="818" name="Shape 818"/>
          <p:cNvSpPr/>
          <p:nvPr/>
        </p:nvSpPr>
        <p:spPr>
          <a:xfrm rot="-239490">
            <a:off x="1561166" y="2753648"/>
            <a:ext cx="1366214" cy="1349072"/>
          </a:xfrm>
          <a:prstGeom prst="ellipse">
            <a:avLst/>
          </a:prstGeom>
          <a:solidFill>
            <a:srgbClr val="0A6B97">
              <a:alpha val="75690"/>
            </a:srgbClr>
          </a:solidFill>
          <a:ln>
            <a:noFill/>
          </a:ln>
        </p:spPr>
        <p:txBody>
          <a:bodyPr spcFirstLastPara="1" wrap="square" lIns="68559" tIns="34267" rIns="68559" bIns="34267" anchor="ctr" anchorCtr="0">
            <a:noAutofit/>
          </a:bodyPr>
          <a:lstStyle/>
          <a:p>
            <a:pPr algn="ctr">
              <a:buClr>
                <a:schemeClr val="lt1"/>
              </a:buClr>
              <a:buSzPts val="1400"/>
            </a:pPr>
            <a:endParaRPr>
              <a:solidFill>
                <a:srgbClr val="FFFFFF"/>
              </a:solidFill>
            </a:endParaRPr>
          </a:p>
        </p:txBody>
      </p:sp>
      <p:pic>
        <p:nvPicPr>
          <p:cNvPr id="819" name="Shape 819" descr="http://www.americantravelertv.com/images/information/alaska-hawaii.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rot="-16063">
            <a:off x="1305736" y="3599386"/>
            <a:ext cx="1280777" cy="324204"/>
          </a:xfrm>
          <a:prstGeom prst="rect">
            <a:avLst/>
          </a:prstGeom>
          <a:noFill/>
          <a:ln>
            <a:noFill/>
          </a:ln>
        </p:spPr>
      </p:pic>
      <p:pic>
        <p:nvPicPr>
          <p:cNvPr id="820" name="Shape 820" descr="http://www.americantravelertv.com/images/information/alaska-hawaii.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rot="483642">
            <a:off x="1658460" y="2885083"/>
            <a:ext cx="1041311" cy="774066"/>
          </a:xfrm>
          <a:prstGeom prst="rect">
            <a:avLst/>
          </a:prstGeom>
          <a:noFill/>
          <a:ln>
            <a:noFill/>
          </a:ln>
        </p:spPr>
      </p:pic>
      <p:grpSp>
        <p:nvGrpSpPr>
          <p:cNvPr id="821" name="Shape 821"/>
          <p:cNvGrpSpPr/>
          <p:nvPr/>
        </p:nvGrpSpPr>
        <p:grpSpPr>
          <a:xfrm rot="-239802">
            <a:off x="2252649" y="1528964"/>
            <a:ext cx="1879394" cy="2018917"/>
            <a:chOff x="1197655" y="1448337"/>
            <a:chExt cx="2729000" cy="3347764"/>
          </a:xfrm>
        </p:grpSpPr>
        <p:sp>
          <p:nvSpPr>
            <p:cNvPr id="822" name="Shape 822"/>
            <p:cNvSpPr/>
            <p:nvPr/>
          </p:nvSpPr>
          <p:spPr>
            <a:xfrm>
              <a:off x="2413505" y="1605747"/>
              <a:ext cx="1317170" cy="884747"/>
            </a:xfrm>
            <a:custGeom>
              <a:avLst/>
              <a:gdLst/>
              <a:ahLst/>
              <a:cxnLst/>
              <a:rect l="0" t="0" r="0" b="0"/>
              <a:pathLst>
                <a:path w="607" h="407" extrusionOk="0">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3" name="Shape 823"/>
            <p:cNvSpPr/>
            <p:nvPr/>
          </p:nvSpPr>
          <p:spPr>
            <a:xfrm>
              <a:off x="1662964" y="2713617"/>
              <a:ext cx="842102" cy="1365885"/>
            </a:xfrm>
            <a:custGeom>
              <a:avLst/>
              <a:gdLst/>
              <a:ahLst/>
              <a:cxnLst/>
              <a:rect l="0" t="0" r="0" b="0"/>
              <a:pathLst>
                <a:path w="388" h="629" extrusionOk="0">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4" name="Shape 824"/>
            <p:cNvSpPr/>
            <p:nvPr/>
          </p:nvSpPr>
          <p:spPr>
            <a:xfrm>
              <a:off x="2359651" y="2863451"/>
              <a:ext cx="703198" cy="975011"/>
            </a:xfrm>
            <a:custGeom>
              <a:avLst/>
              <a:gdLst/>
              <a:ahLst/>
              <a:cxnLst/>
              <a:rect l="0" t="0" r="0" b="0"/>
              <a:pathLst>
                <a:path w="324" h="449" extrusionOk="0">
                  <a:moveTo>
                    <a:pt x="60" y="0"/>
                  </a:moveTo>
                  <a:lnTo>
                    <a:pt x="219" y="23"/>
                  </a:lnTo>
                  <a:lnTo>
                    <a:pt x="208" y="109"/>
                  </a:lnTo>
                  <a:lnTo>
                    <a:pt x="324" y="121"/>
                  </a:lnTo>
                  <a:lnTo>
                    <a:pt x="292" y="449"/>
                  </a:lnTo>
                  <a:lnTo>
                    <a:pt x="0" y="415"/>
                  </a:lnTo>
                  <a:lnTo>
                    <a:pt x="30" y="205"/>
                  </a:lnTo>
                  <a:lnTo>
                    <a:pt x="6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5" name="Shape 825"/>
            <p:cNvSpPr/>
            <p:nvPr/>
          </p:nvSpPr>
          <p:spPr>
            <a:xfrm>
              <a:off x="2804576" y="2385718"/>
              <a:ext cx="900703" cy="792603"/>
            </a:xfrm>
            <a:custGeom>
              <a:avLst/>
              <a:gdLst/>
              <a:ahLst/>
              <a:cxnLst/>
              <a:rect l="0" t="0" r="0" b="0"/>
              <a:pathLst>
                <a:path w="415" h="365" extrusionOk="0">
                  <a:moveTo>
                    <a:pt x="40" y="0"/>
                  </a:moveTo>
                  <a:lnTo>
                    <a:pt x="25" y="136"/>
                  </a:lnTo>
                  <a:lnTo>
                    <a:pt x="0" y="331"/>
                  </a:lnTo>
                  <a:lnTo>
                    <a:pt x="120" y="342"/>
                  </a:lnTo>
                  <a:lnTo>
                    <a:pt x="401" y="365"/>
                  </a:lnTo>
                  <a:lnTo>
                    <a:pt x="415" y="37"/>
                  </a:lnTo>
                  <a:lnTo>
                    <a:pt x="4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6" name="Shape 826"/>
            <p:cNvSpPr/>
            <p:nvPr/>
          </p:nvSpPr>
          <p:spPr>
            <a:xfrm>
              <a:off x="2986887" y="3126205"/>
              <a:ext cx="939768" cy="753516"/>
            </a:xfrm>
            <a:custGeom>
              <a:avLst/>
              <a:gdLst/>
              <a:ahLst/>
              <a:cxnLst/>
              <a:rect l="0" t="0" r="0" b="0"/>
              <a:pathLst>
                <a:path w="433" h="347" extrusionOk="0">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7" name="Shape 827"/>
            <p:cNvSpPr/>
            <p:nvPr/>
          </p:nvSpPr>
          <p:spPr>
            <a:xfrm>
              <a:off x="2140444" y="3758116"/>
              <a:ext cx="852954" cy="1018441"/>
            </a:xfrm>
            <a:custGeom>
              <a:avLst/>
              <a:gdLst/>
              <a:ahLst/>
              <a:cxnLst/>
              <a:rect l="0" t="0" r="0" b="0"/>
              <a:pathLst>
                <a:path w="393" h="469" extrusionOk="0">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8" name="Shape 828"/>
            <p:cNvSpPr/>
            <p:nvPr/>
          </p:nvSpPr>
          <p:spPr>
            <a:xfrm>
              <a:off x="2884880" y="3829776"/>
              <a:ext cx="905042" cy="966325"/>
            </a:xfrm>
            <a:custGeom>
              <a:avLst/>
              <a:gdLst/>
              <a:ahLst/>
              <a:cxnLst/>
              <a:rect l="0" t="0" r="0" b="0"/>
              <a:pathLst>
                <a:path w="417" h="445" extrusionOk="0">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29" name="Shape 829"/>
            <p:cNvSpPr/>
            <p:nvPr/>
          </p:nvSpPr>
          <p:spPr>
            <a:xfrm>
              <a:off x="1485334" y="1448337"/>
              <a:ext cx="843134" cy="665822"/>
            </a:xfrm>
            <a:custGeom>
              <a:avLst/>
              <a:gdLst/>
              <a:ahLst/>
              <a:cxnLst/>
              <a:rect l="0" t="0" r="0" b="0"/>
              <a:pathLst>
                <a:path w="389" h="307" extrusionOk="0">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30" name="Shape 830"/>
            <p:cNvSpPr/>
            <p:nvPr/>
          </p:nvSpPr>
          <p:spPr>
            <a:xfrm>
              <a:off x="1284501" y="1929611"/>
              <a:ext cx="1054822" cy="866655"/>
            </a:xfrm>
            <a:custGeom>
              <a:avLst/>
              <a:gdLst/>
              <a:ahLst/>
              <a:cxnLst/>
              <a:rect l="0" t="0" r="0" b="0"/>
              <a:pathLst>
                <a:path w="485" h="399" extrusionOk="0">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31" name="Shape 831"/>
            <p:cNvSpPr/>
            <p:nvPr/>
          </p:nvSpPr>
          <p:spPr>
            <a:xfrm>
              <a:off x="1197655" y="2600862"/>
              <a:ext cx="1112721" cy="1845486"/>
            </a:xfrm>
            <a:custGeom>
              <a:avLst/>
              <a:gdLst/>
              <a:ahLst/>
              <a:cxnLst/>
              <a:rect l="0" t="0" r="0" b="0"/>
              <a:pathLst>
                <a:path w="512" h="850" extrusionOk="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sp>
          <p:nvSpPr>
            <p:cNvPr id="832" name="Shape 832"/>
            <p:cNvSpPr/>
            <p:nvPr/>
          </p:nvSpPr>
          <p:spPr>
            <a:xfrm>
              <a:off x="2145728" y="1593081"/>
              <a:ext cx="759907" cy="1320789"/>
            </a:xfrm>
            <a:custGeom>
              <a:avLst/>
              <a:gdLst/>
              <a:ahLst/>
              <a:cxnLst/>
              <a:rect l="0" t="0" r="0" b="0"/>
              <a:pathLst>
                <a:path w="349" h="608" extrusionOk="0">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1">
                <a:alpha val="71760"/>
              </a:schemeClr>
            </a:solidFill>
            <a:ln w="19050" cap="flat" cmpd="sng">
              <a:solidFill>
                <a:srgbClr val="0A6B97"/>
              </a:solidFill>
              <a:prstDash val="solid"/>
              <a:round/>
              <a:headEnd type="none" w="sm" len="sm"/>
              <a:tailEnd type="none" w="sm" len="sm"/>
            </a:ln>
          </p:spPr>
          <p:txBody>
            <a:bodyPr spcFirstLastPara="1" wrap="square" lIns="68575" tIns="34275" rIns="68575" bIns="34275" anchor="t" anchorCtr="0">
              <a:noAutofit/>
            </a:bodyPr>
            <a:lstStyle/>
            <a:p>
              <a:pPr>
                <a:buClr>
                  <a:schemeClr val="dk1"/>
                </a:buClr>
                <a:buSzPts val="1000"/>
              </a:pPr>
              <a:endParaRPr sz="1000">
                <a:solidFill>
                  <a:srgbClr val="FFFFFF"/>
                </a:solidFill>
              </a:endParaRPr>
            </a:p>
          </p:txBody>
        </p:sp>
      </p:grpSp>
      <p:sp>
        <p:nvSpPr>
          <p:cNvPr id="2" name="TextBox 1"/>
          <p:cNvSpPr txBox="1"/>
          <p:nvPr/>
        </p:nvSpPr>
        <p:spPr>
          <a:xfrm>
            <a:off x="5354370" y="182718"/>
            <a:ext cx="3462979" cy="830975"/>
          </a:xfrm>
          <a:prstGeom prst="rect">
            <a:avLst/>
          </a:prstGeom>
          <a:noFill/>
        </p:spPr>
        <p:txBody>
          <a:bodyPr wrap="square" lIns="91420" tIns="45709" rIns="91420" bIns="45709" rtlCol="0">
            <a:spAutoFit/>
          </a:bodyPr>
          <a:lstStyle/>
          <a:p>
            <a:r>
              <a:rPr lang="en-US" sz="1600" i="1" dirty="0">
                <a:solidFill>
                  <a:schemeClr val="bg1"/>
                </a:solidFill>
              </a:rPr>
              <a:t>Build multi-sector, multi-state partnerships to address societal challenges with Big Data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571500"/>
            <a:ext cx="8229600" cy="685800"/>
          </a:xfrm>
          <a:prstGeom prst="rect">
            <a:avLst/>
          </a:prstGeom>
        </p:spPr>
        <p:txBody>
          <a:bodyPr spcFirstLastPara="1" wrap="square" lIns="81107" tIns="40540" rIns="81107" bIns="40540" anchor="ctr" anchorCtr="0">
            <a:noAutofit/>
          </a:bodyPr>
          <a:lstStyle/>
          <a:p>
            <a:r>
              <a:rPr lang="en-US"/>
              <a:t>The Beginning</a:t>
            </a:r>
            <a:endParaRPr/>
          </a:p>
          <a:p>
            <a:r>
              <a:rPr lang="en-US"/>
              <a:t>Initial Concept and Institute Founded</a:t>
            </a:r>
            <a:endParaRPr/>
          </a:p>
        </p:txBody>
      </p:sp>
      <p:sp>
        <p:nvSpPr>
          <p:cNvPr id="278" name="Shape 278"/>
          <p:cNvSpPr txBox="1">
            <a:spLocks noGrp="1"/>
          </p:cNvSpPr>
          <p:nvPr>
            <p:ph type="body" idx="1"/>
          </p:nvPr>
        </p:nvSpPr>
        <p:spPr>
          <a:xfrm>
            <a:off x="457200" y="1371600"/>
            <a:ext cx="8229600" cy="3222900"/>
          </a:xfrm>
          <a:prstGeom prst="rect">
            <a:avLst/>
          </a:prstGeom>
        </p:spPr>
        <p:txBody>
          <a:bodyPr spcFirstLastPara="1" wrap="square" lIns="81107" tIns="40540" rIns="81107" bIns="40540" anchor="t" anchorCtr="0">
            <a:noAutofit/>
          </a:bodyPr>
          <a:lstStyle/>
          <a:p>
            <a:pPr marL="0" indent="0">
              <a:buNone/>
            </a:pPr>
            <a:r>
              <a:rPr lang="en-US"/>
              <a:t>“All across our campus, the process of discovery will increasingly rely on researchers’ ability to extract knowledge from vast amounts of data... In order to remain at the forefront, UW must be a leader in advancing these techniques and technologies, and in making [them] accessible to researchers in the broadest imaginable range of fields.”</a:t>
            </a:r>
            <a:endParaRPr/>
          </a:p>
        </p:txBody>
      </p:sp>
      <p:sp>
        <p:nvSpPr>
          <p:cNvPr id="279" name="Shape 279"/>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4</a:t>
            </a:fld>
            <a:endParaRPr/>
          </a:p>
        </p:txBody>
      </p:sp>
      <p:pic>
        <p:nvPicPr>
          <p:cNvPr id="280" name="Shape 2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03157" y="3055968"/>
            <a:ext cx="1438952" cy="1663040"/>
          </a:xfrm>
          <a:prstGeom prst="rect">
            <a:avLst/>
          </a:prstGeom>
          <a:noFill/>
          <a:ln>
            <a:noFill/>
          </a:ln>
        </p:spPr>
      </p:pic>
      <p:pic>
        <p:nvPicPr>
          <p:cNvPr id="281" name="Shape 28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65659" y="3056971"/>
            <a:ext cx="1539852" cy="1663040"/>
          </a:xfrm>
          <a:prstGeom prst="rect">
            <a:avLst/>
          </a:prstGeom>
          <a:noFill/>
          <a:ln>
            <a:noFill/>
          </a:ln>
        </p:spPr>
      </p:pic>
      <p:sp>
        <p:nvSpPr>
          <p:cNvPr id="282" name="Shape 282"/>
          <p:cNvSpPr txBox="1"/>
          <p:nvPr/>
        </p:nvSpPr>
        <p:spPr>
          <a:xfrm>
            <a:off x="2123794" y="4616665"/>
            <a:ext cx="2524500" cy="458400"/>
          </a:xfrm>
          <a:prstGeom prst="rect">
            <a:avLst/>
          </a:prstGeom>
          <a:noFill/>
          <a:ln>
            <a:noFill/>
          </a:ln>
        </p:spPr>
        <p:txBody>
          <a:bodyPr spcFirstLastPara="1" wrap="square" lIns="91328" tIns="45665" rIns="91328" bIns="45665" anchor="ctr" anchorCtr="0">
            <a:noAutofit/>
          </a:bodyPr>
          <a:lstStyle/>
          <a:p>
            <a:pPr algn="ctr"/>
            <a:r>
              <a:rPr lang="en-US" sz="1300">
                <a:latin typeface="Calibri"/>
                <a:ea typeface="Calibri"/>
                <a:cs typeface="Calibri"/>
                <a:sym typeface="Calibri"/>
              </a:rPr>
              <a:t>Ed Lazowska, CSE</a:t>
            </a:r>
            <a:endParaRPr/>
          </a:p>
        </p:txBody>
      </p:sp>
      <p:sp>
        <p:nvSpPr>
          <p:cNvPr id="283" name="Shape 283"/>
          <p:cNvSpPr txBox="1"/>
          <p:nvPr/>
        </p:nvSpPr>
        <p:spPr>
          <a:xfrm>
            <a:off x="4495799" y="4616665"/>
            <a:ext cx="1963800" cy="458400"/>
          </a:xfrm>
          <a:prstGeom prst="rect">
            <a:avLst/>
          </a:prstGeom>
          <a:noFill/>
          <a:ln>
            <a:noFill/>
          </a:ln>
        </p:spPr>
        <p:txBody>
          <a:bodyPr spcFirstLastPara="1" wrap="square" lIns="91328" tIns="45665" rIns="91328" bIns="45665" anchor="ctr" anchorCtr="0">
            <a:noAutofit/>
          </a:bodyPr>
          <a:lstStyle/>
          <a:p>
            <a:pPr algn="ctr"/>
            <a:r>
              <a:rPr lang="en-US" sz="1300">
                <a:latin typeface="Calibri"/>
                <a:ea typeface="Calibri"/>
                <a:cs typeface="Calibri"/>
                <a:sym typeface="Calibri"/>
              </a:rPr>
              <a:t>Tom Daniel, Biology</a:t>
            </a:r>
            <a:endParaRPr/>
          </a:p>
        </p:txBody>
      </p:sp>
      <p:sp>
        <p:nvSpPr>
          <p:cNvPr id="284" name="Shape 284"/>
          <p:cNvSpPr txBox="1"/>
          <p:nvPr/>
        </p:nvSpPr>
        <p:spPr>
          <a:xfrm>
            <a:off x="6388926" y="4616665"/>
            <a:ext cx="2286000" cy="458400"/>
          </a:xfrm>
          <a:prstGeom prst="rect">
            <a:avLst/>
          </a:prstGeom>
          <a:noFill/>
          <a:ln>
            <a:noFill/>
          </a:ln>
        </p:spPr>
        <p:txBody>
          <a:bodyPr spcFirstLastPara="1" wrap="square" lIns="91328" tIns="45665" rIns="91328" bIns="45665" anchor="ctr" anchorCtr="0">
            <a:noAutofit/>
          </a:bodyPr>
          <a:lstStyle/>
          <a:p>
            <a:pPr algn="ctr"/>
            <a:r>
              <a:rPr lang="en-US" sz="1300">
                <a:latin typeface="Calibri"/>
                <a:ea typeface="Calibri"/>
                <a:cs typeface="Calibri"/>
                <a:sym typeface="Calibri"/>
              </a:rPr>
              <a:t>Werner Stuetzle, Statistics</a:t>
            </a:r>
            <a:endParaRPr/>
          </a:p>
        </p:txBody>
      </p:sp>
      <p:pic>
        <p:nvPicPr>
          <p:cNvPr id="285" name="Shape 285" descr="wxs-image-12-4-04.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81801" y="3028950"/>
            <a:ext cx="1386746" cy="1663040"/>
          </a:xfrm>
          <a:prstGeom prst="rect">
            <a:avLst/>
          </a:prstGeom>
          <a:noFill/>
          <a:ln>
            <a:noFill/>
          </a:ln>
        </p:spPr>
      </p:pic>
      <p:pic>
        <p:nvPicPr>
          <p:cNvPr id="286" name="Shape 28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60536" y="3056964"/>
            <a:ext cx="1483232" cy="1634252"/>
          </a:xfrm>
          <a:prstGeom prst="rect">
            <a:avLst/>
          </a:prstGeom>
          <a:noFill/>
          <a:ln>
            <a:noFill/>
          </a:ln>
        </p:spPr>
      </p:pic>
      <p:sp>
        <p:nvSpPr>
          <p:cNvPr id="287" name="Shape 287"/>
          <p:cNvSpPr txBox="1"/>
          <p:nvPr/>
        </p:nvSpPr>
        <p:spPr>
          <a:xfrm>
            <a:off x="282040" y="4613401"/>
            <a:ext cx="2168700" cy="381000"/>
          </a:xfrm>
          <a:prstGeom prst="rect">
            <a:avLst/>
          </a:prstGeom>
          <a:noFill/>
          <a:ln>
            <a:noFill/>
          </a:ln>
        </p:spPr>
        <p:txBody>
          <a:bodyPr spcFirstLastPara="1" wrap="square" lIns="91328" tIns="45665" rIns="91328" bIns="45665" anchor="ctr" anchorCtr="0">
            <a:noAutofit/>
          </a:bodyPr>
          <a:lstStyle/>
          <a:p>
            <a:pPr algn="ctr"/>
            <a:r>
              <a:rPr lang="en-US" sz="1300">
                <a:latin typeface="Calibri"/>
                <a:ea typeface="Calibri"/>
                <a:cs typeface="Calibri"/>
                <a:sym typeface="Calibri"/>
              </a:rPr>
              <a:t>Mark Emmert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1391286" y="838634"/>
            <a:ext cx="4927336" cy="2914765"/>
          </a:xfrm>
          <a:prstGeom prst="rect">
            <a:avLst/>
          </a:prstGeom>
          <a:noFill/>
        </p:spPr>
        <p:txBody>
          <a:bodyPr vert="horz" lIns="77182" tIns="38590" rIns="77182" bIns="38590" rtlCol="0" anchor="b">
            <a:noAutofit/>
          </a:bodyPr>
          <a:lstStyle>
            <a:lvl1pPr marL="0" indent="0" algn="r" defTabSz="685800" rtl="0" eaLnBrk="1" latinLnBrk="0" hangingPunct="1">
              <a:lnSpc>
                <a:spcPct val="90000"/>
              </a:lnSpc>
              <a:spcBef>
                <a:spcPts val="750"/>
              </a:spcBef>
              <a:buFont typeface="Arial" panose="020B0604020202020204" pitchFamily="34" charset="0"/>
              <a:buNone/>
              <a:defRPr sz="24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spcAft>
                <a:spcPts val="507"/>
              </a:spcAft>
              <a:buClrTx/>
            </a:pPr>
            <a:endParaRPr lang="en-US" sz="1700" dirty="0">
              <a:solidFill>
                <a:prstClr val="white"/>
              </a:solidFill>
              <a:latin typeface="Roboto Condensed" panose="02000000000000000000" pitchFamily="2" charset="0"/>
              <a:ea typeface="Roboto Condensed" panose="02000000000000000000" pitchFamily="2" charset="0"/>
              <a:cs typeface="Arial" charset="0"/>
            </a:endParaRPr>
          </a:p>
          <a:p>
            <a:pPr algn="l">
              <a:spcAft>
                <a:spcPts val="507"/>
              </a:spcAft>
              <a:buClrTx/>
            </a:pPr>
            <a:endParaRPr lang="en-US" sz="1700" dirty="0">
              <a:solidFill>
                <a:prstClr val="white"/>
              </a:solidFill>
              <a:latin typeface="Roboto Condensed" panose="02000000000000000000" pitchFamily="2" charset="0"/>
              <a:ea typeface="Roboto Condensed" panose="02000000000000000000" pitchFamily="2" charset="0"/>
              <a:cs typeface="Arial" charset="0"/>
            </a:endParaRPr>
          </a:p>
          <a:p>
            <a:pPr algn="l">
              <a:spcAft>
                <a:spcPts val="507"/>
              </a:spcAft>
              <a:buClrTx/>
            </a:pPr>
            <a:endParaRPr lang="en-US" sz="1700" dirty="0">
              <a:solidFill>
                <a:prstClr val="white"/>
              </a:solidFill>
              <a:latin typeface="Roboto Condensed" panose="02000000000000000000" pitchFamily="2" charset="0"/>
              <a:ea typeface="Roboto Condensed" panose="02000000000000000000" pitchFamily="2" charset="0"/>
              <a:cs typeface="Arial" charset="0"/>
            </a:endParaRPr>
          </a:p>
        </p:txBody>
      </p:sp>
      <p:sp>
        <p:nvSpPr>
          <p:cNvPr id="10" name="TextBox 9"/>
          <p:cNvSpPr txBox="1"/>
          <p:nvPr/>
        </p:nvSpPr>
        <p:spPr>
          <a:xfrm>
            <a:off x="6713032" y="4554142"/>
            <a:ext cx="1610033" cy="308766"/>
          </a:xfrm>
          <a:prstGeom prst="rect">
            <a:avLst/>
          </a:prstGeom>
          <a:noFill/>
        </p:spPr>
        <p:txBody>
          <a:bodyPr wrap="none" lIns="77182" tIns="38590" rIns="77182" bIns="38590" rtlCol="0">
            <a:spAutoFit/>
          </a:bodyPr>
          <a:lstStyle/>
          <a:p>
            <a:pPr defTabSz="771812">
              <a:buClrTx/>
            </a:pPr>
            <a:r>
              <a:rPr lang="en-US" sz="1500" kern="1200" dirty="0">
                <a:solidFill>
                  <a:srgbClr val="92D050"/>
                </a:solidFill>
                <a:latin typeface="Roboto Condensed" panose="02000000000000000000" pitchFamily="2" charset="0"/>
                <a:ea typeface="Roboto Condensed" panose="02000000000000000000" pitchFamily="2" charset="0"/>
                <a:cs typeface="+mn-cs"/>
              </a:rPr>
              <a:t>Hub PI institution</a:t>
            </a:r>
          </a:p>
        </p:txBody>
      </p:sp>
      <p:sp>
        <p:nvSpPr>
          <p:cNvPr id="11" name="Subtitle 2"/>
          <p:cNvSpPr txBox="1">
            <a:spLocks/>
          </p:cNvSpPr>
          <p:nvPr/>
        </p:nvSpPr>
        <p:spPr>
          <a:xfrm>
            <a:off x="2105410" y="2748385"/>
            <a:ext cx="5076411" cy="1571004"/>
          </a:xfrm>
          <a:prstGeom prst="rect">
            <a:avLst/>
          </a:prstGeom>
        </p:spPr>
        <p:txBody>
          <a:bodyPr vert="horz" lIns="57887" tIns="28943" rIns="57887" bIns="2894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buClrTx/>
            </a:pPr>
            <a:endParaRPr lang="en-US" sz="1800" b="1" dirty="0">
              <a:solidFill>
                <a:prstClr val="white"/>
              </a:solidFill>
              <a:latin typeface="Roboto Condensed Light" panose="02000000000000000000" pitchFamily="2" charset="0"/>
              <a:ea typeface="Roboto Condensed Light" panose="02000000000000000000" pitchFamily="2" charset="0"/>
            </a:endParaRPr>
          </a:p>
          <a:p>
            <a:pPr algn="r">
              <a:buClrTx/>
            </a:pPr>
            <a:endParaRPr lang="en-US" sz="1800" b="1" dirty="0">
              <a:solidFill>
                <a:prstClr val="white"/>
              </a:solidFill>
              <a:latin typeface="Roboto Condensed Light" panose="02000000000000000000" pitchFamily="2" charset="0"/>
              <a:ea typeface="Roboto Condensed Light" panose="02000000000000000000" pitchFamily="2" charset="0"/>
            </a:endParaRPr>
          </a:p>
        </p:txBody>
      </p:sp>
      <p:grpSp>
        <p:nvGrpSpPr>
          <p:cNvPr id="14" name="Group 13"/>
          <p:cNvGrpSpPr/>
          <p:nvPr/>
        </p:nvGrpSpPr>
        <p:grpSpPr>
          <a:xfrm>
            <a:off x="217714" y="1325841"/>
            <a:ext cx="8128000" cy="3086941"/>
            <a:chOff x="748559" y="1689050"/>
            <a:chExt cx="6876142" cy="3197828"/>
          </a:xfrm>
        </p:grpSpPr>
        <p:grpSp>
          <p:nvGrpSpPr>
            <p:cNvPr id="18" name="Group 17"/>
            <p:cNvGrpSpPr/>
            <p:nvPr/>
          </p:nvGrpSpPr>
          <p:grpSpPr>
            <a:xfrm>
              <a:off x="4204928" y="1927837"/>
              <a:ext cx="2243449" cy="1573580"/>
              <a:chOff x="3670552" y="1679927"/>
              <a:chExt cx="2886250" cy="2303241"/>
            </a:xfrm>
            <a:solidFill>
              <a:schemeClr val="accent1">
                <a:lumMod val="20000"/>
                <a:lumOff val="80000"/>
              </a:schemeClr>
            </a:solidFill>
          </p:grpSpPr>
          <p:sp>
            <p:nvSpPr>
              <p:cNvPr id="87" name="Freeform 86"/>
              <p:cNvSpPr>
                <a:spLocks/>
              </p:cNvSpPr>
              <p:nvPr/>
            </p:nvSpPr>
            <p:spPr bwMode="auto">
              <a:xfrm>
                <a:off x="4459824" y="1679927"/>
                <a:ext cx="868464" cy="1053013"/>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8" name="Freeform 87"/>
              <p:cNvSpPr>
                <a:spLocks/>
              </p:cNvSpPr>
              <p:nvPr/>
            </p:nvSpPr>
            <p:spPr bwMode="auto">
              <a:xfrm>
                <a:off x="5031562" y="2041788"/>
                <a:ext cx="660394" cy="830469"/>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9" name="Freeform 88"/>
              <p:cNvSpPr>
                <a:spLocks/>
              </p:cNvSpPr>
              <p:nvPr/>
            </p:nvSpPr>
            <p:spPr bwMode="auto">
              <a:xfrm>
                <a:off x="5290292" y="1925992"/>
                <a:ext cx="712864" cy="329293"/>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0" name="Freeform 89"/>
              <p:cNvSpPr>
                <a:spLocks/>
              </p:cNvSpPr>
              <p:nvPr/>
            </p:nvSpPr>
            <p:spPr bwMode="auto">
              <a:xfrm>
                <a:off x="5762520" y="2157583"/>
                <a:ext cx="506604" cy="740005"/>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1" name="Freeform 90"/>
              <p:cNvSpPr>
                <a:spLocks/>
              </p:cNvSpPr>
              <p:nvPr/>
            </p:nvSpPr>
            <p:spPr bwMode="auto">
              <a:xfrm>
                <a:off x="4716745" y="3208787"/>
                <a:ext cx="875702" cy="774381"/>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2" name="Freeform 91"/>
              <p:cNvSpPr>
                <a:spLocks/>
              </p:cNvSpPr>
              <p:nvPr/>
            </p:nvSpPr>
            <p:spPr bwMode="auto">
              <a:xfrm>
                <a:off x="5675673" y="2883113"/>
                <a:ext cx="426995" cy="756288"/>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3" name="Freeform 92"/>
              <p:cNvSpPr>
                <a:spLocks/>
              </p:cNvSpPr>
              <p:nvPr/>
            </p:nvSpPr>
            <p:spPr bwMode="auto">
              <a:xfrm>
                <a:off x="6006775" y="2729322"/>
                <a:ext cx="550027" cy="682107"/>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4" name="Freeform 34"/>
              <p:cNvSpPr>
                <a:spLocks/>
              </p:cNvSpPr>
              <p:nvPr/>
            </p:nvSpPr>
            <p:spPr bwMode="auto">
              <a:xfrm>
                <a:off x="3707448" y="1747292"/>
                <a:ext cx="883339" cy="555908"/>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5" name="Freeform 35"/>
              <p:cNvSpPr>
                <a:spLocks/>
              </p:cNvSpPr>
              <p:nvPr/>
            </p:nvSpPr>
            <p:spPr bwMode="auto">
              <a:xfrm>
                <a:off x="3683574" y="2283657"/>
                <a:ext cx="928916" cy="651455"/>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6" name="Freeform 36"/>
              <p:cNvSpPr>
                <a:spLocks/>
              </p:cNvSpPr>
              <p:nvPr/>
            </p:nvSpPr>
            <p:spPr bwMode="auto">
              <a:xfrm>
                <a:off x="3670552" y="2824364"/>
                <a:ext cx="1106886" cy="536365"/>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7" name="Freeform 37"/>
              <p:cNvSpPr>
                <a:spLocks/>
              </p:cNvSpPr>
              <p:nvPr/>
            </p:nvSpPr>
            <p:spPr bwMode="auto">
              <a:xfrm>
                <a:off x="3904951" y="3347700"/>
                <a:ext cx="974494" cy="534193"/>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8" name="Freeform 39"/>
              <p:cNvSpPr>
                <a:spLocks/>
              </p:cNvSpPr>
              <p:nvPr/>
            </p:nvSpPr>
            <p:spPr bwMode="auto">
              <a:xfrm>
                <a:off x="4590787" y="2698416"/>
                <a:ext cx="768309" cy="536365"/>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99" name="Freeform 40"/>
              <p:cNvSpPr>
                <a:spLocks/>
              </p:cNvSpPr>
              <p:nvPr/>
            </p:nvSpPr>
            <p:spPr bwMode="auto">
              <a:xfrm>
                <a:off x="5207171" y="2813507"/>
                <a:ext cx="549102" cy="979354"/>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grpSp>
        <p:grpSp>
          <p:nvGrpSpPr>
            <p:cNvPr id="19" name="Group 18"/>
            <p:cNvGrpSpPr/>
            <p:nvPr/>
          </p:nvGrpSpPr>
          <p:grpSpPr>
            <a:xfrm>
              <a:off x="6513686" y="1766629"/>
              <a:ext cx="1111015" cy="1179257"/>
              <a:chOff x="6516998" y="1386821"/>
              <a:chExt cx="1429347" cy="1726072"/>
            </a:xfrm>
            <a:solidFill>
              <a:schemeClr val="accent1">
                <a:lumMod val="40000"/>
                <a:lumOff val="60000"/>
              </a:schemeClr>
            </a:solidFill>
          </p:grpSpPr>
          <p:sp>
            <p:nvSpPr>
              <p:cNvPr id="77" name="Freeform 76"/>
              <p:cNvSpPr>
                <a:spLocks/>
              </p:cNvSpPr>
              <p:nvPr/>
            </p:nvSpPr>
            <p:spPr bwMode="auto">
              <a:xfrm>
                <a:off x="7446978" y="1386821"/>
                <a:ext cx="499367" cy="817804"/>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8" name="Freeform 77"/>
              <p:cNvSpPr>
                <a:spLocks/>
              </p:cNvSpPr>
              <p:nvPr/>
            </p:nvSpPr>
            <p:spPr bwMode="auto">
              <a:xfrm>
                <a:off x="6516998" y="2580959"/>
                <a:ext cx="752669" cy="531934"/>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9" name="Freeform 78"/>
              <p:cNvSpPr>
                <a:spLocks/>
              </p:cNvSpPr>
              <p:nvPr/>
            </p:nvSpPr>
            <p:spPr bwMode="auto">
              <a:xfrm>
                <a:off x="7231672" y="1940466"/>
                <a:ext cx="218925" cy="437851"/>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0" name="Freeform 79"/>
              <p:cNvSpPr>
                <a:spLocks/>
              </p:cNvSpPr>
              <p:nvPr/>
            </p:nvSpPr>
            <p:spPr bwMode="auto">
              <a:xfrm>
                <a:off x="7336612" y="2284233"/>
                <a:ext cx="468608" cy="229781"/>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1" name="Freeform 80"/>
              <p:cNvSpPr>
                <a:spLocks/>
              </p:cNvSpPr>
              <p:nvPr/>
            </p:nvSpPr>
            <p:spPr bwMode="auto">
              <a:xfrm>
                <a:off x="7390890" y="1855430"/>
                <a:ext cx="258729" cy="495748"/>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2" name="Freeform 41"/>
              <p:cNvSpPr>
                <a:spLocks/>
              </p:cNvSpPr>
              <p:nvPr/>
            </p:nvSpPr>
            <p:spPr bwMode="auto">
              <a:xfrm>
                <a:off x="7195225" y="2641957"/>
                <a:ext cx="199674" cy="425617"/>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3" name="Freeform 42"/>
              <p:cNvSpPr>
                <a:spLocks/>
              </p:cNvSpPr>
              <p:nvPr/>
            </p:nvSpPr>
            <p:spPr bwMode="auto">
              <a:xfrm>
                <a:off x="7349321" y="2457378"/>
                <a:ext cx="245251" cy="201951"/>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4" name="Freeform 43"/>
              <p:cNvSpPr>
                <a:spLocks/>
              </p:cNvSpPr>
              <p:nvPr/>
            </p:nvSpPr>
            <p:spPr bwMode="auto">
              <a:xfrm>
                <a:off x="7538143" y="2437834"/>
                <a:ext cx="123711" cy="110747"/>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5" name="Freeform 53"/>
              <p:cNvSpPr>
                <a:spLocks/>
              </p:cNvSpPr>
              <p:nvPr/>
            </p:nvSpPr>
            <p:spPr bwMode="auto">
              <a:xfrm>
                <a:off x="6580324" y="1982081"/>
                <a:ext cx="834087" cy="729147"/>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86" name="Freeform 54"/>
              <p:cNvSpPr>
                <a:spLocks/>
              </p:cNvSpPr>
              <p:nvPr/>
            </p:nvSpPr>
            <p:spPr bwMode="auto">
              <a:xfrm>
                <a:off x="7394509" y="2593624"/>
                <a:ext cx="242446" cy="157409"/>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grpSp>
        <p:grpSp>
          <p:nvGrpSpPr>
            <p:cNvPr id="20" name="Group 19"/>
            <p:cNvGrpSpPr/>
            <p:nvPr/>
          </p:nvGrpSpPr>
          <p:grpSpPr>
            <a:xfrm>
              <a:off x="3881792" y="2961005"/>
              <a:ext cx="3221943" cy="1925873"/>
              <a:chOff x="3254830" y="2982623"/>
              <a:chExt cx="4145106" cy="2818890"/>
            </a:xfrm>
            <a:solidFill>
              <a:schemeClr val="accent1">
                <a:lumMod val="60000"/>
                <a:lumOff val="40000"/>
              </a:schemeClr>
            </a:solidFill>
          </p:grpSpPr>
          <p:sp>
            <p:nvSpPr>
              <p:cNvPr id="60" name="Freeform 59"/>
              <p:cNvSpPr>
                <a:spLocks/>
              </p:cNvSpPr>
              <p:nvPr/>
            </p:nvSpPr>
            <p:spPr bwMode="auto">
              <a:xfrm>
                <a:off x="3254830" y="3972311"/>
                <a:ext cx="1836439" cy="182920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1" name="Freeform 60"/>
              <p:cNvSpPr>
                <a:spLocks/>
              </p:cNvSpPr>
              <p:nvPr/>
            </p:nvSpPr>
            <p:spPr bwMode="auto">
              <a:xfrm>
                <a:off x="4899484" y="3896321"/>
                <a:ext cx="638684" cy="640492"/>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2" name="Freeform 61"/>
              <p:cNvSpPr>
                <a:spLocks/>
              </p:cNvSpPr>
              <p:nvPr/>
            </p:nvSpPr>
            <p:spPr bwMode="auto">
              <a:xfrm>
                <a:off x="4982711" y="4513292"/>
                <a:ext cx="779810" cy="671251"/>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3" name="Freeform 62"/>
              <p:cNvSpPr>
                <a:spLocks/>
              </p:cNvSpPr>
              <p:nvPr/>
            </p:nvSpPr>
            <p:spPr bwMode="auto">
              <a:xfrm>
                <a:off x="6408439" y="3928888"/>
                <a:ext cx="651348" cy="55364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4" name="Freeform 63"/>
              <p:cNvSpPr>
                <a:spLocks/>
              </p:cNvSpPr>
              <p:nvPr/>
            </p:nvSpPr>
            <p:spPr bwMode="auto">
              <a:xfrm>
                <a:off x="6325212" y="3112893"/>
                <a:ext cx="980640" cy="656776"/>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5" name="Freeform 64"/>
              <p:cNvSpPr>
                <a:spLocks/>
              </p:cNvSpPr>
              <p:nvPr/>
            </p:nvSpPr>
            <p:spPr bwMode="auto">
              <a:xfrm>
                <a:off x="6703356" y="3004335"/>
                <a:ext cx="640492" cy="284061"/>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6" name="Freeform 65"/>
              <p:cNvSpPr>
                <a:spLocks/>
              </p:cNvSpPr>
              <p:nvPr/>
            </p:nvSpPr>
            <p:spPr bwMode="auto">
              <a:xfrm>
                <a:off x="5520074" y="3346293"/>
                <a:ext cx="966166" cy="577166"/>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7" name="Freeform 66"/>
              <p:cNvSpPr>
                <a:spLocks/>
              </p:cNvSpPr>
              <p:nvPr/>
            </p:nvSpPr>
            <p:spPr bwMode="auto">
              <a:xfrm>
                <a:off x="5453130" y="3717199"/>
                <a:ext cx="1114530" cy="437851"/>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8" name="Freeform 67"/>
              <p:cNvSpPr>
                <a:spLocks/>
              </p:cNvSpPr>
              <p:nvPr/>
            </p:nvSpPr>
            <p:spPr bwMode="auto">
              <a:xfrm>
                <a:off x="5945259" y="4723170"/>
                <a:ext cx="1219469" cy="886557"/>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69" name="Freeform 68"/>
              <p:cNvSpPr>
                <a:spLocks/>
              </p:cNvSpPr>
              <p:nvPr/>
            </p:nvSpPr>
            <p:spPr bwMode="auto">
              <a:xfrm>
                <a:off x="6393965" y="2982623"/>
                <a:ext cx="557264" cy="626018"/>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0" name="Freeform 38"/>
              <p:cNvSpPr>
                <a:spLocks/>
              </p:cNvSpPr>
              <p:nvPr/>
            </p:nvSpPr>
            <p:spPr bwMode="auto">
              <a:xfrm>
                <a:off x="3774730" y="3868864"/>
                <a:ext cx="1135101" cy="586309"/>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1" name="Freeform 48"/>
              <p:cNvSpPr>
                <a:spLocks/>
              </p:cNvSpPr>
              <p:nvPr/>
            </p:nvSpPr>
            <p:spPr bwMode="auto">
              <a:xfrm>
                <a:off x="5344571" y="4120674"/>
                <a:ext cx="455944" cy="855799"/>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2" name="Freeform 49"/>
              <p:cNvSpPr>
                <a:spLocks/>
              </p:cNvSpPr>
              <p:nvPr/>
            </p:nvSpPr>
            <p:spPr bwMode="auto">
              <a:xfrm>
                <a:off x="5771566" y="4079059"/>
                <a:ext cx="515651" cy="86484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3" name="Freeform 50"/>
              <p:cNvSpPr>
                <a:spLocks/>
              </p:cNvSpPr>
              <p:nvPr/>
            </p:nvSpPr>
            <p:spPr bwMode="auto">
              <a:xfrm>
                <a:off x="6106288" y="4035636"/>
                <a:ext cx="714673" cy="796092"/>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4" name="Freeform 51"/>
              <p:cNvSpPr>
                <a:spLocks/>
              </p:cNvSpPr>
              <p:nvPr/>
            </p:nvSpPr>
            <p:spPr bwMode="auto">
              <a:xfrm>
                <a:off x="6279980" y="3548935"/>
                <a:ext cx="1119956" cy="528315"/>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5" name="Freeform 52"/>
              <p:cNvSpPr>
                <a:spLocks/>
              </p:cNvSpPr>
              <p:nvPr/>
            </p:nvSpPr>
            <p:spPr bwMode="auto">
              <a:xfrm>
                <a:off x="7186438" y="2993479"/>
                <a:ext cx="155600" cy="208070"/>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76" name="Freeform 75"/>
              <p:cNvSpPr>
                <a:spLocks/>
              </p:cNvSpPr>
              <p:nvPr/>
            </p:nvSpPr>
            <p:spPr bwMode="auto">
              <a:xfrm>
                <a:off x="7276904" y="3275730"/>
                <a:ext cx="66945" cy="124843"/>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grpSp>
        <p:sp>
          <p:nvSpPr>
            <p:cNvPr id="21" name="TextBox 20"/>
            <p:cNvSpPr txBox="1"/>
            <p:nvPr/>
          </p:nvSpPr>
          <p:spPr>
            <a:xfrm>
              <a:off x="3043283" y="1689050"/>
              <a:ext cx="841426" cy="255066"/>
            </a:xfrm>
            <a:prstGeom prst="rect">
              <a:avLst/>
            </a:prstGeom>
            <a:noFill/>
          </p:spPr>
          <p:txBody>
            <a:bodyPr wrap="square" rtlCol="0">
              <a:spAutoFit/>
            </a:bodyPr>
            <a:lstStyle/>
            <a:p>
              <a:pPr algn="ctr" defTabSz="771812">
                <a:buClrTx/>
              </a:pPr>
              <a:r>
                <a:rPr lang="en-US" sz="1000" kern="1200" dirty="0">
                  <a:solidFill>
                    <a:prstClr val="white"/>
                  </a:solidFill>
                  <a:latin typeface="Franklin Gothic Book"/>
                  <a:ea typeface="ＭＳ Ｐゴシック" pitchFamily="34" charset="-128"/>
                  <a:cs typeface="+mn-cs"/>
                </a:rPr>
                <a:t>WEST</a:t>
              </a:r>
            </a:p>
          </p:txBody>
        </p:sp>
        <p:sp>
          <p:nvSpPr>
            <p:cNvPr id="22" name="TextBox 21"/>
            <p:cNvSpPr txBox="1"/>
            <p:nvPr/>
          </p:nvSpPr>
          <p:spPr>
            <a:xfrm>
              <a:off x="5439811" y="4554907"/>
              <a:ext cx="841426" cy="255066"/>
            </a:xfrm>
            <a:prstGeom prst="rect">
              <a:avLst/>
            </a:prstGeom>
            <a:noFill/>
          </p:spPr>
          <p:txBody>
            <a:bodyPr wrap="square" rtlCol="0">
              <a:spAutoFit/>
            </a:bodyPr>
            <a:lstStyle/>
            <a:p>
              <a:pPr algn="ctr" defTabSz="771812">
                <a:buClrTx/>
              </a:pPr>
              <a:r>
                <a:rPr lang="en-US" sz="1000" kern="1200" dirty="0">
                  <a:solidFill>
                    <a:prstClr val="white"/>
                  </a:solidFill>
                  <a:latin typeface="Franklin Gothic Book"/>
                  <a:ea typeface="ＭＳ Ｐゴシック" pitchFamily="34" charset="-128"/>
                  <a:cs typeface="+mn-cs"/>
                </a:rPr>
                <a:t>SOUTH</a:t>
              </a:r>
            </a:p>
          </p:txBody>
        </p:sp>
        <p:sp>
          <p:nvSpPr>
            <p:cNvPr id="23" name="TextBox 22"/>
            <p:cNvSpPr txBox="1"/>
            <p:nvPr/>
          </p:nvSpPr>
          <p:spPr>
            <a:xfrm>
              <a:off x="4565377" y="1689050"/>
              <a:ext cx="1055777" cy="255066"/>
            </a:xfrm>
            <a:prstGeom prst="rect">
              <a:avLst/>
            </a:prstGeom>
            <a:noFill/>
          </p:spPr>
          <p:txBody>
            <a:bodyPr wrap="square" rtlCol="0">
              <a:spAutoFit/>
            </a:bodyPr>
            <a:lstStyle/>
            <a:p>
              <a:pPr algn="ctr" defTabSz="771812">
                <a:buClrTx/>
              </a:pPr>
              <a:r>
                <a:rPr lang="en-US" sz="1000" kern="1200" dirty="0">
                  <a:solidFill>
                    <a:prstClr val="white"/>
                  </a:solidFill>
                  <a:latin typeface="Franklin Gothic Book"/>
                  <a:ea typeface="ＭＳ Ｐゴシック" pitchFamily="34" charset="-128"/>
                  <a:cs typeface="+mn-cs"/>
                </a:rPr>
                <a:t>MIDWEST</a:t>
              </a:r>
            </a:p>
          </p:txBody>
        </p:sp>
        <p:sp>
          <p:nvSpPr>
            <p:cNvPr id="24" name="TextBox 23"/>
            <p:cNvSpPr txBox="1"/>
            <p:nvPr/>
          </p:nvSpPr>
          <p:spPr>
            <a:xfrm>
              <a:off x="6096453" y="1907919"/>
              <a:ext cx="1196148" cy="255066"/>
            </a:xfrm>
            <a:prstGeom prst="rect">
              <a:avLst/>
            </a:prstGeom>
            <a:noFill/>
          </p:spPr>
          <p:txBody>
            <a:bodyPr wrap="square" rtlCol="0">
              <a:spAutoFit/>
            </a:bodyPr>
            <a:lstStyle/>
            <a:p>
              <a:pPr algn="ctr" defTabSz="771812">
                <a:buClrTx/>
              </a:pPr>
              <a:r>
                <a:rPr lang="en-US" sz="1000" kern="1200" dirty="0">
                  <a:solidFill>
                    <a:prstClr val="white"/>
                  </a:solidFill>
                  <a:latin typeface="Franklin Gothic Book"/>
                  <a:ea typeface="ＭＳ Ｐゴシック" pitchFamily="34" charset="-128"/>
                  <a:cs typeface="+mn-cs"/>
                </a:rPr>
                <a:t>NORTHEAST</a:t>
              </a:r>
            </a:p>
          </p:txBody>
        </p:sp>
        <p:sp>
          <p:nvSpPr>
            <p:cNvPr id="25" name="Oval 24"/>
            <p:cNvSpPr/>
            <p:nvPr/>
          </p:nvSpPr>
          <p:spPr>
            <a:xfrm>
              <a:off x="1010250" y="2895791"/>
              <a:ext cx="1835250" cy="1819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1812">
                <a:buClrTx/>
              </a:pPr>
              <a:endParaRPr lang="en-US" sz="1500" kern="1200">
                <a:solidFill>
                  <a:prstClr val="white"/>
                </a:solidFill>
                <a:latin typeface="Arial"/>
              </a:endParaRPr>
            </a:p>
          </p:txBody>
        </p:sp>
        <p:pic>
          <p:nvPicPr>
            <p:cNvPr id="26" name="Picture 2" descr="http://www.americantravelertv.com/images/information/alaska-hawaii.png"/>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a:ext>
              </a:extLst>
            </a:blip>
            <a:srcRect/>
            <a:stretch/>
          </p:blipFill>
          <p:spPr bwMode="auto">
            <a:xfrm rot="223778">
              <a:off x="748559" y="4117301"/>
              <a:ext cx="1445576" cy="36731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http://www.americantravelertv.com/images/information/alaska-hawaii.png"/>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a:stretch/>
          </p:blipFill>
          <p:spPr bwMode="auto">
            <a:xfrm rot="723483">
              <a:off x="1272430" y="3211665"/>
              <a:ext cx="1175299" cy="87699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8" name="Group 27"/>
            <p:cNvGrpSpPr/>
            <p:nvPr/>
          </p:nvGrpSpPr>
          <p:grpSpPr>
            <a:xfrm>
              <a:off x="2164314" y="1828181"/>
              <a:ext cx="2121221" cy="2287201"/>
              <a:chOff x="1197655" y="1448337"/>
              <a:chExt cx="2729000" cy="3347764"/>
            </a:xfrm>
            <a:solidFill>
              <a:schemeClr val="tx1">
                <a:lumMod val="95000"/>
              </a:schemeClr>
            </a:solidFill>
          </p:grpSpPr>
          <p:sp>
            <p:nvSpPr>
              <p:cNvPr id="49" name="Freeform 48"/>
              <p:cNvSpPr>
                <a:spLocks/>
              </p:cNvSpPr>
              <p:nvPr/>
            </p:nvSpPr>
            <p:spPr bwMode="auto">
              <a:xfrm>
                <a:off x="2413505" y="1605747"/>
                <a:ext cx="1317170" cy="88474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0" name="Freeform 28"/>
              <p:cNvSpPr>
                <a:spLocks/>
              </p:cNvSpPr>
              <p:nvPr/>
            </p:nvSpPr>
            <p:spPr bwMode="auto">
              <a:xfrm>
                <a:off x="1662964" y="2713617"/>
                <a:ext cx="842102" cy="1365884"/>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1" name="Freeform 29"/>
              <p:cNvSpPr>
                <a:spLocks/>
              </p:cNvSpPr>
              <p:nvPr/>
            </p:nvSpPr>
            <p:spPr bwMode="auto">
              <a:xfrm>
                <a:off x="2359651" y="2863451"/>
                <a:ext cx="703198" cy="975011"/>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2" name="Freeform 30"/>
              <p:cNvSpPr>
                <a:spLocks/>
              </p:cNvSpPr>
              <p:nvPr/>
            </p:nvSpPr>
            <p:spPr bwMode="auto">
              <a:xfrm>
                <a:off x="2804576" y="2385718"/>
                <a:ext cx="900702" cy="792603"/>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3" name="Freeform 31"/>
              <p:cNvSpPr>
                <a:spLocks/>
              </p:cNvSpPr>
              <p:nvPr/>
            </p:nvSpPr>
            <p:spPr bwMode="auto">
              <a:xfrm>
                <a:off x="2986887" y="3126205"/>
                <a:ext cx="939768" cy="753516"/>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4" name="Freeform 32"/>
              <p:cNvSpPr>
                <a:spLocks/>
              </p:cNvSpPr>
              <p:nvPr/>
            </p:nvSpPr>
            <p:spPr bwMode="auto">
              <a:xfrm>
                <a:off x="2140444" y="3758116"/>
                <a:ext cx="852954" cy="1018441"/>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5" name="Freeform 33"/>
              <p:cNvSpPr>
                <a:spLocks/>
              </p:cNvSpPr>
              <p:nvPr/>
            </p:nvSpPr>
            <p:spPr bwMode="auto">
              <a:xfrm>
                <a:off x="2884880" y="3829776"/>
                <a:ext cx="905042" cy="96632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6" name="Freeform 55"/>
              <p:cNvSpPr>
                <a:spLocks/>
              </p:cNvSpPr>
              <p:nvPr/>
            </p:nvSpPr>
            <p:spPr bwMode="auto">
              <a:xfrm>
                <a:off x="1485334" y="1448337"/>
                <a:ext cx="843134" cy="665822"/>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7" name="Freeform 56"/>
              <p:cNvSpPr>
                <a:spLocks/>
              </p:cNvSpPr>
              <p:nvPr/>
            </p:nvSpPr>
            <p:spPr bwMode="auto">
              <a:xfrm>
                <a:off x="1284501" y="1929611"/>
                <a:ext cx="1054822" cy="866655"/>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8" name="Freeform 57"/>
              <p:cNvSpPr>
                <a:spLocks/>
              </p:cNvSpPr>
              <p:nvPr/>
            </p:nvSpPr>
            <p:spPr bwMode="auto">
              <a:xfrm>
                <a:off x="1197655" y="2600862"/>
                <a:ext cx="1112720" cy="1845486"/>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sp>
            <p:nvSpPr>
              <p:cNvPr id="59" name="Freeform 58"/>
              <p:cNvSpPr>
                <a:spLocks/>
              </p:cNvSpPr>
              <p:nvPr/>
            </p:nvSpPr>
            <p:spPr bwMode="auto">
              <a:xfrm>
                <a:off x="2145728" y="1593081"/>
                <a:ext cx="759907" cy="1320789"/>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defTabSz="771812">
                  <a:buClrTx/>
                  <a:defRPr/>
                </a:pPr>
                <a:endParaRPr lang="en-GB" kern="1200" dirty="0">
                  <a:solidFill>
                    <a:prstClr val="white"/>
                  </a:solidFill>
                  <a:ea typeface="ＭＳ Ｐゴシック" pitchFamily="34" charset="-128"/>
                  <a:cs typeface="+mn-cs"/>
                </a:endParaRPr>
              </a:p>
            </p:txBody>
          </p:sp>
        </p:grpSp>
        <p:sp>
          <p:nvSpPr>
            <p:cNvPr id="29" name="Oval 28"/>
            <p:cNvSpPr/>
            <p:nvPr/>
          </p:nvSpPr>
          <p:spPr>
            <a:xfrm>
              <a:off x="2518716" y="1927837"/>
              <a:ext cx="134964" cy="1349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1812">
                <a:buClrTx/>
              </a:pPr>
              <a:endParaRPr lang="en-US" sz="1500" kern="1200">
                <a:solidFill>
                  <a:prstClr val="white"/>
                </a:solidFill>
                <a:latin typeface="Arial"/>
              </a:endParaRPr>
            </a:p>
          </p:txBody>
        </p:sp>
        <p:sp>
          <p:nvSpPr>
            <p:cNvPr id="30" name="Oval 29"/>
            <p:cNvSpPr/>
            <p:nvPr/>
          </p:nvSpPr>
          <p:spPr>
            <a:xfrm>
              <a:off x="2632739" y="3694528"/>
              <a:ext cx="134964" cy="1349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1812">
                <a:buClrTx/>
              </a:pPr>
              <a:endParaRPr lang="en-US" sz="1500" kern="1200">
                <a:solidFill>
                  <a:prstClr val="white"/>
                </a:solidFill>
                <a:latin typeface="Arial"/>
              </a:endParaRPr>
            </a:p>
          </p:txBody>
        </p:sp>
        <p:sp>
          <p:nvSpPr>
            <p:cNvPr id="48" name="Oval 47"/>
            <p:cNvSpPr/>
            <p:nvPr/>
          </p:nvSpPr>
          <p:spPr>
            <a:xfrm>
              <a:off x="2291944" y="3014798"/>
              <a:ext cx="134964" cy="1349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1812">
                <a:buClrTx/>
              </a:pPr>
              <a:endParaRPr lang="en-US" sz="1500" kern="1200">
                <a:solidFill>
                  <a:prstClr val="white"/>
                </a:solidFill>
                <a:latin typeface="Arial"/>
              </a:endParaRPr>
            </a:p>
          </p:txBody>
        </p:sp>
      </p:grpSp>
      <p:sp>
        <p:nvSpPr>
          <p:cNvPr id="101" name="Title 1"/>
          <p:cNvSpPr txBox="1">
            <a:spLocks/>
          </p:cNvSpPr>
          <p:nvPr/>
        </p:nvSpPr>
        <p:spPr>
          <a:xfrm>
            <a:off x="434964" y="201184"/>
            <a:ext cx="8051812" cy="977535"/>
          </a:xfrm>
          <a:prstGeom prst="rect">
            <a:avLst/>
          </a:prstGeom>
        </p:spPr>
        <p:txBody>
          <a:bodyPr vert="horz" lIns="77182" tIns="38590" rIns="77182" bIns="385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Tx/>
              <a:tabLst>
                <a:tab pos="290771" algn="l"/>
              </a:tabLst>
            </a:pPr>
            <a:r>
              <a:rPr lang="en-US" dirty="0">
                <a:solidFill>
                  <a:prstClr val="white"/>
                </a:solidFill>
                <a:latin typeface="Roboto Condensed" panose="02000000000000000000" pitchFamily="2" charset="0"/>
                <a:ea typeface="Roboto Condensed" panose="02000000000000000000" pitchFamily="2" charset="0"/>
              </a:rPr>
              <a:t>Four hubs, one mission.</a:t>
            </a:r>
          </a:p>
        </p:txBody>
      </p:sp>
      <p:sp>
        <p:nvSpPr>
          <p:cNvPr id="109" name="Oval 108"/>
          <p:cNvSpPr/>
          <p:nvPr/>
        </p:nvSpPr>
        <p:spPr>
          <a:xfrm>
            <a:off x="5881539" y="2540422"/>
            <a:ext cx="187647" cy="1158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77182" tIns="38590" rIns="77182" bIns="38590" rtlCol="0" anchor="ctr"/>
          <a:lstStyle/>
          <a:p>
            <a:pPr algn="ctr" defTabSz="771812">
              <a:buClrTx/>
            </a:pPr>
            <a:endParaRPr lang="en-US" sz="1500" kern="1200">
              <a:solidFill>
                <a:prstClr val="white"/>
              </a:solidFill>
              <a:latin typeface="Arial"/>
            </a:endParaRPr>
          </a:p>
        </p:txBody>
      </p:sp>
      <p:sp>
        <p:nvSpPr>
          <p:cNvPr id="111" name="Oval 110"/>
          <p:cNvSpPr/>
          <p:nvPr/>
        </p:nvSpPr>
        <p:spPr>
          <a:xfrm>
            <a:off x="6757666" y="3462966"/>
            <a:ext cx="172805" cy="1002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77182" tIns="38590" rIns="77182" bIns="38590" rtlCol="0" anchor="ctr"/>
          <a:lstStyle/>
          <a:p>
            <a:pPr algn="ctr" defTabSz="771812">
              <a:buClrTx/>
            </a:pPr>
            <a:endParaRPr lang="en-US" sz="1500" kern="1200">
              <a:solidFill>
                <a:prstClr val="white"/>
              </a:solidFill>
              <a:latin typeface="Arial"/>
            </a:endParaRPr>
          </a:p>
        </p:txBody>
      </p:sp>
      <p:sp>
        <p:nvSpPr>
          <p:cNvPr id="102" name="Oval 101"/>
          <p:cNvSpPr/>
          <p:nvPr/>
        </p:nvSpPr>
        <p:spPr>
          <a:xfrm>
            <a:off x="7323554" y="3022335"/>
            <a:ext cx="187647" cy="1158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77182" tIns="38590" rIns="77182" bIns="38590" rtlCol="0" anchor="ctr"/>
          <a:lstStyle/>
          <a:p>
            <a:pPr algn="ctr" defTabSz="771812">
              <a:buClrTx/>
            </a:pPr>
            <a:endParaRPr lang="en-US" sz="1500" kern="1200">
              <a:solidFill>
                <a:prstClr val="white"/>
              </a:solidFill>
              <a:latin typeface="Arial"/>
            </a:endParaRPr>
          </a:p>
        </p:txBody>
      </p:sp>
      <p:sp>
        <p:nvSpPr>
          <p:cNvPr id="103" name="Oval 102"/>
          <p:cNvSpPr/>
          <p:nvPr/>
        </p:nvSpPr>
        <p:spPr>
          <a:xfrm>
            <a:off x="7729906" y="2148139"/>
            <a:ext cx="187647" cy="1158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77182" tIns="38590" rIns="77182" bIns="38590" rtlCol="0" anchor="ctr"/>
          <a:lstStyle/>
          <a:p>
            <a:pPr algn="ctr" defTabSz="771812">
              <a:buClrTx/>
            </a:pPr>
            <a:endParaRPr lang="en-US" sz="1500" kern="1200">
              <a:solidFill>
                <a:prstClr val="white"/>
              </a:solidFill>
              <a:latin typeface="Arial"/>
            </a:endParaRPr>
          </a:p>
        </p:txBody>
      </p:sp>
      <p:sp>
        <p:nvSpPr>
          <p:cNvPr id="100" name="Content Placeholder 1"/>
          <p:cNvSpPr txBox="1">
            <a:spLocks/>
          </p:cNvSpPr>
          <p:nvPr/>
        </p:nvSpPr>
        <p:spPr>
          <a:xfrm>
            <a:off x="434964" y="1325842"/>
            <a:ext cx="8331140" cy="3624017"/>
          </a:xfrm>
          <a:prstGeom prst="rect">
            <a:avLst/>
          </a:prstGeom>
          <a:solidFill>
            <a:schemeClr val="bg1"/>
          </a:solidFill>
        </p:spPr>
        <p:txBody>
          <a:bodyPr vert="horz" lIns="77182" tIns="38590" rIns="77182" bIns="38590" rtlCol="0">
            <a:normAutofit/>
          </a:bodyPr>
          <a:lstStyle>
            <a:lvl1pPr marL="0" indent="0" algn="ctr" defTabSz="1219061" rtl="0" eaLnBrk="1" latinLnBrk="0" hangingPunct="1">
              <a:spcBef>
                <a:spcPct val="20000"/>
              </a:spcBef>
              <a:buFont typeface="Arial" pitchFamily="34" charset="0"/>
              <a:buNone/>
              <a:defRPr sz="4200" kern="1200">
                <a:solidFill>
                  <a:schemeClr val="tx1">
                    <a:tint val="75000"/>
                  </a:schemeClr>
                </a:solidFill>
                <a:latin typeface="+mn-lt"/>
                <a:ea typeface="+mn-ea"/>
                <a:cs typeface="+mn-cs"/>
              </a:defRPr>
            </a:lvl1pPr>
            <a:lvl2pPr marL="609530" indent="0" algn="ctr" defTabSz="1219061" rtl="0" eaLnBrk="1" latinLnBrk="0" hangingPunct="1">
              <a:spcBef>
                <a:spcPct val="20000"/>
              </a:spcBef>
              <a:buFont typeface="Arial" pitchFamily="34" charset="0"/>
              <a:buNone/>
              <a:defRPr sz="3700" kern="1200">
                <a:solidFill>
                  <a:schemeClr val="tx1">
                    <a:tint val="75000"/>
                  </a:schemeClr>
                </a:solidFill>
                <a:latin typeface="+mn-lt"/>
                <a:ea typeface="+mn-ea"/>
                <a:cs typeface="+mn-cs"/>
              </a:defRPr>
            </a:lvl2pPr>
            <a:lvl3pPr marL="1219061" indent="0" algn="ctr" defTabSz="1219061"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3pPr>
            <a:lvl4pPr marL="1828591"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4pPr>
            <a:lvl5pPr marL="2438122"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5pPr>
            <a:lvl6pPr marL="3047652"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6pPr>
            <a:lvl7pPr marL="3657183"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7pPr>
            <a:lvl8pPr marL="4266712"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8pPr>
            <a:lvl9pPr marL="4876244" indent="0" algn="ctr" defTabSz="1219061" rtl="0" eaLnBrk="1" latinLnBrk="0" hangingPunct="1">
              <a:spcBef>
                <a:spcPct val="20000"/>
              </a:spcBef>
              <a:buFont typeface="Arial" pitchFamily="34" charset="0"/>
              <a:buNone/>
              <a:defRPr sz="2600" kern="1200">
                <a:solidFill>
                  <a:schemeClr val="tx1">
                    <a:tint val="75000"/>
                  </a:schemeClr>
                </a:solidFill>
                <a:latin typeface="+mn-lt"/>
                <a:ea typeface="+mn-ea"/>
                <a:cs typeface="+mn-cs"/>
              </a:defRPr>
            </a:lvl9pPr>
          </a:lstStyle>
          <a:p>
            <a:pPr algn="r" fontAlgn="base">
              <a:spcAft>
                <a:spcPct val="0"/>
              </a:spcAft>
              <a:buClrTx/>
            </a:pPr>
            <a:r>
              <a:rPr lang="en-US" sz="3400" b="1" dirty="0">
                <a:solidFill>
                  <a:prstClr val="white">
                    <a:tint val="75000"/>
                  </a:prstClr>
                </a:solidFill>
                <a:latin typeface="Roboto Condensed" panose="02000000000000000000" pitchFamily="2" charset="0"/>
                <a:ea typeface="Roboto Condensed" panose="02000000000000000000" pitchFamily="2" charset="0"/>
                <a:cs typeface="Arial" charset="0"/>
              </a:rPr>
              <a:t>build and strengthen partnerships </a:t>
            </a:r>
          </a:p>
          <a:p>
            <a:pPr algn="r" fontAlgn="base">
              <a:spcAft>
                <a:spcPct val="0"/>
              </a:spcAft>
              <a:buClrTx/>
            </a:pPr>
            <a:r>
              <a:rPr lang="en-US" sz="2500" dirty="0">
                <a:solidFill>
                  <a:srgbClr val="9BBB59"/>
                </a:solidFill>
                <a:latin typeface="Roboto Condensed" panose="02000000000000000000" pitchFamily="2" charset="0"/>
                <a:ea typeface="Roboto Condensed" panose="02000000000000000000" pitchFamily="2" charset="0"/>
                <a:cs typeface="Arial" charset="0"/>
              </a:rPr>
              <a:t>across industry, academia, nonprofits, government </a:t>
            </a:r>
          </a:p>
          <a:p>
            <a:pPr algn="r" fontAlgn="base">
              <a:spcAft>
                <a:spcPct val="0"/>
              </a:spcAft>
              <a:buClrTx/>
            </a:pPr>
            <a:endParaRPr lang="en-US" sz="2500" dirty="0">
              <a:solidFill>
                <a:prstClr val="white">
                  <a:tint val="75000"/>
                </a:prstClr>
              </a:solidFill>
              <a:latin typeface="Roboto Condensed" panose="02000000000000000000" pitchFamily="2" charset="0"/>
              <a:ea typeface="Roboto Condensed" panose="02000000000000000000" pitchFamily="2" charset="0"/>
              <a:cs typeface="Arial" charset="0"/>
            </a:endParaRPr>
          </a:p>
          <a:p>
            <a:pPr algn="r" fontAlgn="base">
              <a:spcAft>
                <a:spcPct val="0"/>
              </a:spcAft>
              <a:buClrTx/>
            </a:pPr>
            <a:r>
              <a:rPr lang="en-US" sz="2500" dirty="0">
                <a:solidFill>
                  <a:srgbClr val="F79646"/>
                </a:solidFill>
                <a:latin typeface="Roboto Condensed" panose="02000000000000000000" pitchFamily="2" charset="0"/>
                <a:ea typeface="Roboto Condensed" panose="02000000000000000000" pitchFamily="2" charset="0"/>
                <a:cs typeface="Arial" charset="0"/>
              </a:rPr>
              <a:t> </a:t>
            </a:r>
            <a:r>
              <a:rPr lang="en-US" sz="2500" dirty="0">
                <a:solidFill>
                  <a:prstClr val="white">
                    <a:tint val="75000"/>
                  </a:prstClr>
                </a:solidFill>
                <a:latin typeface="Roboto Condensed" panose="02000000000000000000" pitchFamily="2" charset="0"/>
                <a:ea typeface="Roboto Condensed" panose="02000000000000000000" pitchFamily="2" charset="0"/>
                <a:cs typeface="Arial" charset="0"/>
              </a:rPr>
              <a:t>to address societal + scientific challenges, </a:t>
            </a:r>
          </a:p>
          <a:p>
            <a:pPr algn="r" fontAlgn="base">
              <a:spcAft>
                <a:spcPct val="0"/>
              </a:spcAft>
              <a:buClrTx/>
            </a:pPr>
            <a:r>
              <a:rPr lang="en-US" sz="2500" dirty="0">
                <a:solidFill>
                  <a:prstClr val="white">
                    <a:tint val="75000"/>
                  </a:prstClr>
                </a:solidFill>
                <a:latin typeface="Roboto Condensed" panose="02000000000000000000" pitchFamily="2" charset="0"/>
                <a:ea typeface="Roboto Condensed" panose="02000000000000000000" pitchFamily="2" charset="0"/>
                <a:cs typeface="Arial" charset="0"/>
              </a:rPr>
              <a:t>spur economic development, </a:t>
            </a:r>
          </a:p>
          <a:p>
            <a:pPr algn="r" fontAlgn="base">
              <a:spcAft>
                <a:spcPct val="0"/>
              </a:spcAft>
              <a:buClrTx/>
            </a:pPr>
            <a:r>
              <a:rPr lang="en-US" sz="2500" dirty="0">
                <a:solidFill>
                  <a:prstClr val="white">
                    <a:tint val="75000"/>
                  </a:prstClr>
                </a:solidFill>
                <a:latin typeface="Roboto Condensed" panose="02000000000000000000" pitchFamily="2" charset="0"/>
                <a:ea typeface="Roboto Condensed" panose="02000000000000000000" pitchFamily="2" charset="0"/>
                <a:cs typeface="Arial" charset="0"/>
              </a:rPr>
              <a:t>and accelerate innovation in the big data ecosystem</a:t>
            </a:r>
          </a:p>
        </p:txBody>
      </p:sp>
    </p:spTree>
    <p:extLst>
      <p:ext uri="{BB962C8B-B14F-4D97-AF65-F5344CB8AC3E}">
        <p14:creationId xmlns:p14="http://schemas.microsoft.com/office/powerpoint/2010/main" val="19171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r="-6958" b="-327"/>
          <a:stretch/>
        </p:blipFill>
        <p:spPr>
          <a:xfrm>
            <a:off x="4" y="-19998"/>
            <a:ext cx="1027233" cy="5166360"/>
          </a:xfrm>
        </p:spPr>
      </p:pic>
      <p:sp>
        <p:nvSpPr>
          <p:cNvPr id="6" name="Content Placeholder 5"/>
          <p:cNvSpPr>
            <a:spLocks noGrp="1"/>
          </p:cNvSpPr>
          <p:nvPr>
            <p:ph idx="1"/>
          </p:nvPr>
        </p:nvSpPr>
        <p:spPr>
          <a:xfrm>
            <a:off x="870861" y="3693434"/>
            <a:ext cx="5345635" cy="3237140"/>
          </a:xfrm>
        </p:spPr>
        <p:txBody>
          <a:bodyPr>
            <a:noAutofit/>
          </a:bodyPr>
          <a:lstStyle/>
          <a:p>
            <a:pPr marL="146088" lvl="1" indent="0">
              <a:spcBef>
                <a:spcPts val="507"/>
              </a:spcBef>
              <a:buClr>
                <a:schemeClr val="accent5">
                  <a:lumMod val="75000"/>
                </a:schemeClr>
              </a:buClr>
              <a:buNone/>
            </a:pPr>
            <a:r>
              <a:rPr lang="en-US" sz="1700" dirty="0">
                <a:latin typeface="Roboto Condensed" panose="02000000000000000000" pitchFamily="2" charset="0"/>
                <a:ea typeface="Roboto Condensed" panose="02000000000000000000" pitchFamily="2" charset="0"/>
                <a:cs typeface="Calibri" panose="020F0502020204030204" pitchFamily="34" charset="0"/>
              </a:rPr>
              <a:t>CROSS-CUTTING EFFORTS:</a:t>
            </a:r>
          </a:p>
          <a:p>
            <a:pPr lvl="1">
              <a:spcBef>
                <a:spcPts val="507"/>
              </a:spcBef>
              <a:buClr>
                <a:schemeClr val="accent5">
                  <a:lumMod val="75000"/>
                </a:schemeClr>
              </a:buClr>
            </a:pPr>
            <a:r>
              <a:rPr lang="en-US" sz="1500" dirty="0">
                <a:latin typeface="Roboto Condensed" panose="02000000000000000000" pitchFamily="2" charset="0"/>
                <a:ea typeface="Roboto Condensed" panose="02000000000000000000" pitchFamily="2" charset="0"/>
                <a:cs typeface="Calibri" panose="020F0502020204030204" pitchFamily="34" charset="0"/>
              </a:rPr>
              <a:t>Cloud Computing Task Force</a:t>
            </a:r>
          </a:p>
          <a:p>
            <a:pPr lvl="1">
              <a:spcBef>
                <a:spcPts val="507"/>
              </a:spcBef>
              <a:buClr>
                <a:schemeClr val="accent5">
                  <a:lumMod val="75000"/>
                </a:schemeClr>
              </a:buClr>
            </a:pPr>
            <a:r>
              <a:rPr lang="en-US" sz="1500" dirty="0">
                <a:latin typeface="Roboto Condensed" panose="02000000000000000000" pitchFamily="2" charset="0"/>
                <a:ea typeface="Roboto Condensed" panose="02000000000000000000" pitchFamily="2" charset="0"/>
                <a:cs typeface="Calibri" panose="020F0502020204030204" pitchFamily="34" charset="0"/>
              </a:rPr>
              <a:t>Public Policy, Ethics, Privacy, Security</a:t>
            </a:r>
          </a:p>
          <a:p>
            <a:pPr lvl="1">
              <a:spcBef>
                <a:spcPts val="507"/>
              </a:spcBef>
              <a:buClr>
                <a:schemeClr val="accent5">
                  <a:lumMod val="75000"/>
                </a:schemeClr>
              </a:buClr>
            </a:pPr>
            <a:r>
              <a:rPr lang="en-US" sz="1500" dirty="0">
                <a:latin typeface="Roboto Condensed" panose="02000000000000000000" pitchFamily="2" charset="0"/>
                <a:ea typeface="Roboto Condensed" panose="02000000000000000000" pitchFamily="2" charset="0"/>
                <a:cs typeface="Calibri" panose="020F0502020204030204" pitchFamily="34" charset="0"/>
              </a:rPr>
              <a:t>Data Sharing, Infrastructure</a:t>
            </a:r>
          </a:p>
          <a:p>
            <a:pPr lvl="1">
              <a:spcBef>
                <a:spcPts val="507"/>
              </a:spcBef>
              <a:buClr>
                <a:schemeClr val="accent5">
                  <a:lumMod val="75000"/>
                </a:schemeClr>
              </a:buClr>
            </a:pPr>
            <a:endParaRPr lang="en-US" sz="1500" dirty="0">
              <a:latin typeface="+mn-lt"/>
            </a:endParaRPr>
          </a:p>
          <a:p>
            <a:endParaRPr lang="en-US" dirty="0"/>
          </a:p>
          <a:p>
            <a:endParaRPr lang="en-US" dirty="0"/>
          </a:p>
          <a:p>
            <a:endParaRPr lang="en-US" dirty="0"/>
          </a:p>
        </p:txBody>
      </p:sp>
      <p:sp>
        <p:nvSpPr>
          <p:cNvPr id="20" name="Freeform 19"/>
          <p:cNvSpPr/>
          <p:nvPr/>
        </p:nvSpPr>
        <p:spPr>
          <a:xfrm>
            <a:off x="1027233" y="723494"/>
            <a:ext cx="4014076" cy="1325713"/>
          </a:xfrm>
          <a:custGeom>
            <a:avLst/>
            <a:gdLst>
              <a:gd name="connsiteX0" fmla="*/ 0 w 3420621"/>
              <a:gd name="connsiteY0" fmla="*/ 276293 h 1657724"/>
              <a:gd name="connsiteX1" fmla="*/ 276293 w 3420621"/>
              <a:gd name="connsiteY1" fmla="*/ 0 h 1657724"/>
              <a:gd name="connsiteX2" fmla="*/ 3144328 w 3420621"/>
              <a:gd name="connsiteY2" fmla="*/ 0 h 1657724"/>
              <a:gd name="connsiteX3" fmla="*/ 3420621 w 3420621"/>
              <a:gd name="connsiteY3" fmla="*/ 276293 h 1657724"/>
              <a:gd name="connsiteX4" fmla="*/ 3420621 w 3420621"/>
              <a:gd name="connsiteY4" fmla="*/ 1381431 h 1657724"/>
              <a:gd name="connsiteX5" fmla="*/ 3144328 w 3420621"/>
              <a:gd name="connsiteY5" fmla="*/ 1657724 h 1657724"/>
              <a:gd name="connsiteX6" fmla="*/ 276293 w 3420621"/>
              <a:gd name="connsiteY6" fmla="*/ 1657724 h 1657724"/>
              <a:gd name="connsiteX7" fmla="*/ 0 w 3420621"/>
              <a:gd name="connsiteY7" fmla="*/ 1381431 h 1657724"/>
              <a:gd name="connsiteX8" fmla="*/ 0 w 3420621"/>
              <a:gd name="connsiteY8" fmla="*/ 276293 h 165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21" h="1657724">
                <a:moveTo>
                  <a:pt x="0" y="276293"/>
                </a:moveTo>
                <a:cubicBezTo>
                  <a:pt x="0" y="123701"/>
                  <a:pt x="123701" y="0"/>
                  <a:pt x="276293" y="0"/>
                </a:cubicBezTo>
                <a:lnTo>
                  <a:pt x="3144328" y="0"/>
                </a:lnTo>
                <a:cubicBezTo>
                  <a:pt x="3296920" y="0"/>
                  <a:pt x="3420621" y="123701"/>
                  <a:pt x="3420621" y="276293"/>
                </a:cubicBezTo>
                <a:lnTo>
                  <a:pt x="3420621" y="1381431"/>
                </a:lnTo>
                <a:cubicBezTo>
                  <a:pt x="3420621" y="1534023"/>
                  <a:pt x="3296920" y="1657724"/>
                  <a:pt x="3144328" y="1657724"/>
                </a:cubicBezTo>
                <a:lnTo>
                  <a:pt x="276293" y="1657724"/>
                </a:lnTo>
                <a:cubicBezTo>
                  <a:pt x="123701" y="1657724"/>
                  <a:pt x="0" y="1534023"/>
                  <a:pt x="0" y="1381431"/>
                </a:cubicBezTo>
                <a:lnTo>
                  <a:pt x="0" y="276293"/>
                </a:lnTo>
                <a:close/>
              </a:path>
            </a:pathLst>
          </a:custGeom>
          <a:solidFill>
            <a:schemeClr val="bg1">
              <a:lumMod val="65000"/>
              <a:lumOff val="35000"/>
            </a:schemeClr>
          </a:solidFill>
          <a:ln w="38100" cmpd="sng">
            <a:solidFill>
              <a:schemeClr val="bg1">
                <a:lumMod val="65000"/>
                <a:lumOff val="35000"/>
              </a:schemeClr>
            </a:solidFill>
          </a:ln>
          <a:effectLst/>
        </p:spPr>
        <p:style>
          <a:lnRef idx="0">
            <a:scrgbClr r="0" g="0" b="0"/>
          </a:lnRef>
          <a:fillRef idx="3">
            <a:scrgbClr r="0" g="0" b="0"/>
          </a:fillRef>
          <a:effectRef idx="2">
            <a:scrgbClr r="0" g="0" b="0"/>
          </a:effectRef>
          <a:fontRef idx="minor">
            <a:schemeClr val="lt1"/>
          </a:fontRef>
        </p:style>
        <p:txBody>
          <a:bodyPr spcFirstLastPara="0" vert="horz" wrap="square" lIns="602945" tIns="67379" rIns="67379" bIns="67379" numCol="1" spcCol="1073" anchor="ctr" anchorCtr="0">
            <a:noAutofit/>
          </a:bodyPr>
          <a:lstStyle/>
          <a:p>
            <a:pPr algn="r" defTabSz="337743" fontAlgn="base">
              <a:lnSpc>
                <a:spcPct val="90000"/>
              </a:lnSpc>
              <a:spcBef>
                <a:spcPct val="0"/>
              </a:spcBef>
              <a:spcAft>
                <a:spcPct val="35000"/>
              </a:spcAft>
              <a:buClrTx/>
            </a:pPr>
            <a:br>
              <a:rPr lang="en-US" kern="1200" dirty="0">
                <a:solidFill>
                  <a:srgbClr val="FFFFFF"/>
                </a:solidFill>
                <a:latin typeface="Arial"/>
                <a:ea typeface="Lato Black" panose="020F0502020204030203" pitchFamily="34" charset="0"/>
                <a:cs typeface="Lato Black" panose="020F0502020204030203" pitchFamily="34" charset="0"/>
              </a:rPr>
            </a:br>
            <a:endParaRPr lang="en-US" kern="1200" dirty="0">
              <a:solidFill>
                <a:srgbClr val="FFFFFF"/>
              </a:solidFill>
              <a:latin typeface="Arial"/>
              <a:cs typeface="Gotham Light"/>
            </a:endParaRPr>
          </a:p>
        </p:txBody>
      </p:sp>
      <p:sp>
        <p:nvSpPr>
          <p:cNvPr id="21" name="Freeform 13"/>
          <p:cNvSpPr>
            <a:spLocks/>
          </p:cNvSpPr>
          <p:nvPr/>
        </p:nvSpPr>
        <p:spPr bwMode="auto">
          <a:xfrm>
            <a:off x="6052730" y="922690"/>
            <a:ext cx="434706" cy="390897"/>
          </a:xfrm>
          <a:custGeom>
            <a:avLst/>
            <a:gdLst>
              <a:gd name="T0" fmla="*/ 4482 w 4519"/>
              <a:gd name="T1" fmla="*/ 1572 h 3845"/>
              <a:gd name="T2" fmla="*/ 4482 w 4519"/>
              <a:gd name="T3" fmla="*/ 1572 h 3845"/>
              <a:gd name="T4" fmla="*/ 4266 w 4519"/>
              <a:gd name="T5" fmla="*/ 1355 h 3845"/>
              <a:gd name="T6" fmla="*/ 4177 w 4519"/>
              <a:gd name="T7" fmla="*/ 1325 h 3845"/>
              <a:gd name="T8" fmla="*/ 3923 w 4519"/>
              <a:gd name="T9" fmla="*/ 1262 h 3845"/>
              <a:gd name="T10" fmla="*/ 3900 w 4519"/>
              <a:gd name="T11" fmla="*/ 1028 h 3845"/>
              <a:gd name="T12" fmla="*/ 3617 w 4519"/>
              <a:gd name="T13" fmla="*/ 659 h 3845"/>
              <a:gd name="T14" fmla="*/ 1991 w 4519"/>
              <a:gd name="T15" fmla="*/ 246 h 3845"/>
              <a:gd name="T16" fmla="*/ 2034 w 4519"/>
              <a:gd name="T17" fmla="*/ 341 h 3845"/>
              <a:gd name="T18" fmla="*/ 2609 w 4519"/>
              <a:gd name="T19" fmla="*/ 559 h 3845"/>
              <a:gd name="T20" fmla="*/ 2641 w 4519"/>
              <a:gd name="T21" fmla="*/ 1350 h 3845"/>
              <a:gd name="T22" fmla="*/ 2522 w 4519"/>
              <a:gd name="T23" fmla="*/ 1469 h 3845"/>
              <a:gd name="T24" fmla="*/ 2460 w 4519"/>
              <a:gd name="T25" fmla="*/ 1525 h 3845"/>
              <a:gd name="T26" fmla="*/ 2357 w 4519"/>
              <a:gd name="T27" fmla="*/ 1521 h 3845"/>
              <a:gd name="T28" fmla="*/ 2028 w 4519"/>
              <a:gd name="T29" fmla="*/ 1774 h 3845"/>
              <a:gd name="T30" fmla="*/ 1296 w 4519"/>
              <a:gd name="T31" fmla="*/ 1042 h 3845"/>
              <a:gd name="T32" fmla="*/ 1140 w 4519"/>
              <a:gd name="T33" fmla="*/ 385 h 3845"/>
              <a:gd name="T34" fmla="*/ 483 w 4519"/>
              <a:gd name="T35" fmla="*/ 228 h 3845"/>
              <a:gd name="T36" fmla="*/ 824 w 4519"/>
              <a:gd name="T37" fmla="*/ 570 h 3845"/>
              <a:gd name="T38" fmla="*/ 779 w 4519"/>
              <a:gd name="T39" fmla="*/ 935 h 3845"/>
              <a:gd name="T40" fmla="*/ 414 w 4519"/>
              <a:gd name="T41" fmla="*/ 980 h 3845"/>
              <a:gd name="T42" fmla="*/ 73 w 4519"/>
              <a:gd name="T43" fmla="*/ 639 h 3845"/>
              <a:gd name="T44" fmla="*/ 229 w 4519"/>
              <a:gd name="T45" fmla="*/ 1296 h 3845"/>
              <a:gd name="T46" fmla="*/ 886 w 4519"/>
              <a:gd name="T47" fmla="*/ 1452 h 3845"/>
              <a:gd name="T48" fmla="*/ 1595 w 4519"/>
              <a:gd name="T49" fmla="*/ 2160 h 3845"/>
              <a:gd name="T50" fmla="*/ 1056 w 4519"/>
              <a:gd name="T51" fmla="*/ 2747 h 3845"/>
              <a:gd name="T52" fmla="*/ 503 w 4519"/>
              <a:gd name="T53" fmla="*/ 3155 h 3845"/>
              <a:gd name="T54" fmla="*/ 504 w 4519"/>
              <a:gd name="T55" fmla="*/ 3290 h 3845"/>
              <a:gd name="T56" fmla="*/ 852 w 4519"/>
              <a:gd name="T57" fmla="*/ 3637 h 3845"/>
              <a:gd name="T58" fmla="*/ 1012 w 4519"/>
              <a:gd name="T59" fmla="*/ 3798 h 3845"/>
              <a:gd name="T60" fmla="*/ 1148 w 4519"/>
              <a:gd name="T61" fmla="*/ 3799 h 3845"/>
              <a:gd name="T62" fmla="*/ 1704 w 4519"/>
              <a:gd name="T63" fmla="*/ 3096 h 3845"/>
              <a:gd name="T64" fmla="*/ 2142 w 4519"/>
              <a:gd name="T65" fmla="*/ 2707 h 3845"/>
              <a:gd name="T66" fmla="*/ 3179 w 4519"/>
              <a:gd name="T67" fmla="*/ 3744 h 3845"/>
              <a:gd name="T68" fmla="*/ 3566 w 4519"/>
              <a:gd name="T69" fmla="*/ 3721 h 3845"/>
              <a:gd name="T70" fmla="*/ 3589 w 4519"/>
              <a:gd name="T71" fmla="*/ 3334 h 3845"/>
              <a:gd name="T72" fmla="*/ 2528 w 4519"/>
              <a:gd name="T73" fmla="*/ 2274 h 3845"/>
              <a:gd name="T74" fmla="*/ 2781 w 4519"/>
              <a:gd name="T75" fmla="*/ 1946 h 3845"/>
              <a:gd name="T76" fmla="*/ 2774 w 4519"/>
              <a:gd name="T77" fmla="*/ 1839 h 3845"/>
              <a:gd name="T78" fmla="*/ 2773 w 4519"/>
              <a:gd name="T79" fmla="*/ 1838 h 3845"/>
              <a:gd name="T80" fmla="*/ 3312 w 4519"/>
              <a:gd name="T81" fmla="*/ 1450 h 3845"/>
              <a:gd name="T82" fmla="*/ 3597 w 4519"/>
              <a:gd name="T83" fmla="*/ 1559 h 3845"/>
              <a:gd name="T84" fmla="*/ 3658 w 4519"/>
              <a:gd name="T85" fmla="*/ 1849 h 3845"/>
              <a:gd name="T86" fmla="*/ 3682 w 4519"/>
              <a:gd name="T87" fmla="*/ 1940 h 3845"/>
              <a:gd name="T88" fmla="*/ 3898 w 4519"/>
              <a:gd name="T89" fmla="*/ 2156 h 3845"/>
              <a:gd name="T90" fmla="*/ 4029 w 4519"/>
              <a:gd name="T91" fmla="*/ 2156 h 3845"/>
              <a:gd name="T92" fmla="*/ 4482 w 4519"/>
              <a:gd name="T93" fmla="*/ 1702 h 3845"/>
              <a:gd name="T94" fmla="*/ 4482 w 4519"/>
              <a:gd name="T95" fmla="*/ 1572 h 3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19" h="3845">
                <a:moveTo>
                  <a:pt x="4482" y="1572"/>
                </a:moveTo>
                <a:lnTo>
                  <a:pt x="4482" y="1572"/>
                </a:lnTo>
                <a:lnTo>
                  <a:pt x="4266" y="1355"/>
                </a:lnTo>
                <a:cubicBezTo>
                  <a:pt x="4241" y="1331"/>
                  <a:pt x="4209" y="1321"/>
                  <a:pt x="4177" y="1325"/>
                </a:cubicBezTo>
                <a:cubicBezTo>
                  <a:pt x="4059" y="1339"/>
                  <a:pt x="3980" y="1319"/>
                  <a:pt x="3923" y="1262"/>
                </a:cubicBezTo>
                <a:cubicBezTo>
                  <a:pt x="3866" y="1204"/>
                  <a:pt x="3914" y="1116"/>
                  <a:pt x="3900" y="1028"/>
                </a:cubicBezTo>
                <a:cubicBezTo>
                  <a:pt x="3886" y="939"/>
                  <a:pt x="3752" y="793"/>
                  <a:pt x="3617" y="659"/>
                </a:cubicBezTo>
                <a:cubicBezTo>
                  <a:pt x="2957" y="0"/>
                  <a:pt x="2222" y="119"/>
                  <a:pt x="1991" y="246"/>
                </a:cubicBezTo>
                <a:cubicBezTo>
                  <a:pt x="1940" y="275"/>
                  <a:pt x="1977" y="352"/>
                  <a:pt x="2034" y="341"/>
                </a:cubicBezTo>
                <a:cubicBezTo>
                  <a:pt x="2091" y="329"/>
                  <a:pt x="2385" y="335"/>
                  <a:pt x="2609" y="559"/>
                </a:cubicBezTo>
                <a:cubicBezTo>
                  <a:pt x="2961" y="910"/>
                  <a:pt x="2780" y="1211"/>
                  <a:pt x="2641" y="1350"/>
                </a:cubicBezTo>
                <a:lnTo>
                  <a:pt x="2522" y="1469"/>
                </a:lnTo>
                <a:lnTo>
                  <a:pt x="2460" y="1525"/>
                </a:lnTo>
                <a:cubicBezTo>
                  <a:pt x="2436" y="1503"/>
                  <a:pt x="2401" y="1484"/>
                  <a:pt x="2357" y="1521"/>
                </a:cubicBezTo>
                <a:cubicBezTo>
                  <a:pt x="2331" y="1542"/>
                  <a:pt x="2186" y="1649"/>
                  <a:pt x="2028" y="1774"/>
                </a:cubicBezTo>
                <a:lnTo>
                  <a:pt x="1296" y="1042"/>
                </a:lnTo>
                <a:cubicBezTo>
                  <a:pt x="1370" y="818"/>
                  <a:pt x="1318" y="562"/>
                  <a:pt x="1140" y="385"/>
                </a:cubicBezTo>
                <a:cubicBezTo>
                  <a:pt x="962" y="207"/>
                  <a:pt x="707" y="155"/>
                  <a:pt x="483" y="228"/>
                </a:cubicBezTo>
                <a:lnTo>
                  <a:pt x="824" y="570"/>
                </a:lnTo>
                <a:cubicBezTo>
                  <a:pt x="858" y="604"/>
                  <a:pt x="816" y="899"/>
                  <a:pt x="779" y="935"/>
                </a:cubicBezTo>
                <a:cubicBezTo>
                  <a:pt x="743" y="972"/>
                  <a:pt x="451" y="1017"/>
                  <a:pt x="414" y="980"/>
                </a:cubicBezTo>
                <a:lnTo>
                  <a:pt x="73" y="639"/>
                </a:lnTo>
                <a:cubicBezTo>
                  <a:pt x="0" y="862"/>
                  <a:pt x="51" y="1118"/>
                  <a:pt x="229" y="1296"/>
                </a:cubicBezTo>
                <a:cubicBezTo>
                  <a:pt x="407" y="1473"/>
                  <a:pt x="663" y="1525"/>
                  <a:pt x="886" y="1452"/>
                </a:cubicBezTo>
                <a:lnTo>
                  <a:pt x="1595" y="2160"/>
                </a:lnTo>
                <a:cubicBezTo>
                  <a:pt x="1412" y="2353"/>
                  <a:pt x="1209" y="2594"/>
                  <a:pt x="1056" y="2747"/>
                </a:cubicBezTo>
                <a:cubicBezTo>
                  <a:pt x="880" y="2923"/>
                  <a:pt x="521" y="3136"/>
                  <a:pt x="503" y="3155"/>
                </a:cubicBezTo>
                <a:cubicBezTo>
                  <a:pt x="484" y="3173"/>
                  <a:pt x="483" y="3268"/>
                  <a:pt x="504" y="3290"/>
                </a:cubicBezTo>
                <a:cubicBezTo>
                  <a:pt x="526" y="3311"/>
                  <a:pt x="852" y="3637"/>
                  <a:pt x="852" y="3637"/>
                </a:cubicBezTo>
                <a:cubicBezTo>
                  <a:pt x="936" y="3721"/>
                  <a:pt x="1005" y="3790"/>
                  <a:pt x="1012" y="3798"/>
                </a:cubicBezTo>
                <a:cubicBezTo>
                  <a:pt x="1034" y="3819"/>
                  <a:pt x="1129" y="3818"/>
                  <a:pt x="1148" y="3799"/>
                </a:cubicBezTo>
                <a:cubicBezTo>
                  <a:pt x="1166" y="3781"/>
                  <a:pt x="1528" y="3272"/>
                  <a:pt x="1704" y="3096"/>
                </a:cubicBezTo>
                <a:cubicBezTo>
                  <a:pt x="1855" y="2946"/>
                  <a:pt x="1982" y="2856"/>
                  <a:pt x="2142" y="2707"/>
                </a:cubicBezTo>
                <a:lnTo>
                  <a:pt x="3179" y="3744"/>
                </a:lnTo>
                <a:cubicBezTo>
                  <a:pt x="3279" y="3845"/>
                  <a:pt x="3452" y="3835"/>
                  <a:pt x="3566" y="3721"/>
                </a:cubicBezTo>
                <a:cubicBezTo>
                  <a:pt x="3679" y="3608"/>
                  <a:pt x="3689" y="3435"/>
                  <a:pt x="3589" y="3334"/>
                </a:cubicBezTo>
                <a:lnTo>
                  <a:pt x="2528" y="2274"/>
                </a:lnTo>
                <a:cubicBezTo>
                  <a:pt x="2653" y="2116"/>
                  <a:pt x="2760" y="1971"/>
                  <a:pt x="2781" y="1946"/>
                </a:cubicBezTo>
                <a:cubicBezTo>
                  <a:pt x="2820" y="1899"/>
                  <a:pt x="2798" y="1863"/>
                  <a:pt x="2774" y="1839"/>
                </a:cubicBezTo>
                <a:cubicBezTo>
                  <a:pt x="2774" y="1839"/>
                  <a:pt x="2773" y="1839"/>
                  <a:pt x="2773" y="1838"/>
                </a:cubicBezTo>
                <a:cubicBezTo>
                  <a:pt x="2905" y="1706"/>
                  <a:pt x="3163" y="1468"/>
                  <a:pt x="3312" y="1450"/>
                </a:cubicBezTo>
                <a:cubicBezTo>
                  <a:pt x="3440" y="1434"/>
                  <a:pt x="3511" y="1472"/>
                  <a:pt x="3597" y="1559"/>
                </a:cubicBezTo>
                <a:cubicBezTo>
                  <a:pt x="3677" y="1638"/>
                  <a:pt x="3676" y="1752"/>
                  <a:pt x="3658" y="1849"/>
                </a:cubicBezTo>
                <a:cubicBezTo>
                  <a:pt x="3652" y="1881"/>
                  <a:pt x="3657" y="1915"/>
                  <a:pt x="3682" y="1940"/>
                </a:cubicBezTo>
                <a:lnTo>
                  <a:pt x="3898" y="2156"/>
                </a:lnTo>
                <a:cubicBezTo>
                  <a:pt x="3934" y="2192"/>
                  <a:pt x="3993" y="2192"/>
                  <a:pt x="4029" y="2156"/>
                </a:cubicBezTo>
                <a:lnTo>
                  <a:pt x="4482" y="1702"/>
                </a:lnTo>
                <a:cubicBezTo>
                  <a:pt x="4519" y="1666"/>
                  <a:pt x="4519" y="1608"/>
                  <a:pt x="4482" y="1572"/>
                </a:cubicBezTo>
                <a:close/>
              </a:path>
            </a:pathLst>
          </a:custGeom>
          <a:solidFill>
            <a:srgbClr val="FFFFFF"/>
          </a:solidFill>
          <a:ln w="0">
            <a:noFill/>
            <a:prstDash val="solid"/>
            <a:round/>
            <a:headEnd/>
            <a:tailEnd/>
          </a:ln>
        </p:spPr>
        <p:txBody>
          <a:bodyPr vert="horz" wrap="square" lIns="43424" tIns="21713" rIns="43424" bIns="21713" numCol="1" anchor="t" anchorCtr="0" compatLnSpc="1">
            <a:prstTxWarp prst="textNoShape">
              <a:avLst/>
            </a:prstTxWarp>
          </a:bodyPr>
          <a:lstStyle/>
          <a:p>
            <a:pPr defTabSz="405265" fontAlgn="base">
              <a:spcBef>
                <a:spcPct val="0"/>
              </a:spcBef>
              <a:spcAft>
                <a:spcPct val="0"/>
              </a:spcAft>
              <a:buClrTx/>
            </a:pPr>
            <a:endParaRPr lang="en-US" sz="900" kern="1200" dirty="0">
              <a:solidFill>
                <a:prstClr val="white"/>
              </a:solidFill>
              <a:latin typeface="Lato Light" panose="020F0302020204030203" pitchFamily="34" charset="0"/>
              <a:ea typeface="ＭＳ Ｐゴシック" pitchFamily="34" charset="-128"/>
              <a:cs typeface="+mn-cs"/>
            </a:endParaRPr>
          </a:p>
        </p:txBody>
      </p:sp>
      <p:sp>
        <p:nvSpPr>
          <p:cNvPr id="22" name="TextBox 21"/>
          <p:cNvSpPr txBox="1"/>
          <p:nvPr/>
        </p:nvSpPr>
        <p:spPr>
          <a:xfrm>
            <a:off x="1027233" y="807419"/>
            <a:ext cx="3933210" cy="1361382"/>
          </a:xfrm>
          <a:prstGeom prst="rect">
            <a:avLst/>
          </a:prstGeom>
          <a:noFill/>
        </p:spPr>
        <p:txBody>
          <a:bodyPr wrap="square" lIns="77199" tIns="38600" rIns="77199" bIns="38600" rtlCol="0">
            <a:spAutoFit/>
          </a:bodyPr>
          <a:lstStyle/>
          <a:p>
            <a:pPr algn="r" defTabSz="337743" fontAlgn="base">
              <a:spcBef>
                <a:spcPct val="0"/>
              </a:spcBef>
              <a:spcAft>
                <a:spcPct val="35000"/>
              </a:spcAft>
              <a:buClrTx/>
            </a:pPr>
            <a:r>
              <a:rPr lang="en-US" sz="19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METRO DATA SCIENCE</a:t>
            </a:r>
          </a:p>
          <a:p>
            <a:pPr algn="r" defTabSz="337743" fontAlgn="base">
              <a:spcBef>
                <a:spcPct val="0"/>
              </a:spcBef>
              <a:spcAft>
                <a:spcPct val="35000"/>
              </a:spcAft>
              <a:buClrTx/>
            </a:pPr>
            <a:endParaRPr lang="en-US" sz="500" kern="1200" dirty="0">
              <a:solidFill>
                <a:srgbClr val="FFFFFF"/>
              </a:solidFill>
              <a:latin typeface="Arial" charset="0"/>
              <a:ea typeface="Lato Black" panose="020F0502020204030203" pitchFamily="34" charset="0"/>
              <a:cs typeface="Lato Black" panose="020F0502020204030203" pitchFamily="34" charset="0"/>
            </a:endParaRPr>
          </a:p>
          <a:p>
            <a:pPr algn="r" defTabSz="337743" fontAlgn="base">
              <a:spcBef>
                <a:spcPct val="0"/>
              </a:spcBef>
              <a:spcAft>
                <a:spcPct val="35000"/>
              </a:spcAft>
              <a:buClrTx/>
            </a:pPr>
            <a:r>
              <a:rPr lang="en-US" sz="17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        Smart Cities + Communities, Transportation, Housing, Police Data, Economic Development </a:t>
            </a:r>
            <a:endParaRPr lang="en-US" sz="1700" kern="1200" dirty="0">
              <a:solidFill>
                <a:prstClr val="white"/>
              </a:solidFill>
              <a:latin typeface="Roboto Condensed" panose="02000000000000000000" pitchFamily="2" charset="0"/>
              <a:ea typeface="Roboto Condensed" panose="02000000000000000000" pitchFamily="2" charset="0"/>
              <a:cs typeface="+mn-cs"/>
            </a:endParaRPr>
          </a:p>
        </p:txBody>
      </p:sp>
      <p:sp>
        <p:nvSpPr>
          <p:cNvPr id="23" name="Freeform 22"/>
          <p:cNvSpPr/>
          <p:nvPr/>
        </p:nvSpPr>
        <p:spPr>
          <a:xfrm>
            <a:off x="5225146" y="696305"/>
            <a:ext cx="3773713" cy="1325713"/>
          </a:xfrm>
          <a:custGeom>
            <a:avLst/>
            <a:gdLst>
              <a:gd name="connsiteX0" fmla="*/ 0 w 3420621"/>
              <a:gd name="connsiteY0" fmla="*/ 276293 h 1657724"/>
              <a:gd name="connsiteX1" fmla="*/ 276293 w 3420621"/>
              <a:gd name="connsiteY1" fmla="*/ 0 h 1657724"/>
              <a:gd name="connsiteX2" fmla="*/ 3144328 w 3420621"/>
              <a:gd name="connsiteY2" fmla="*/ 0 h 1657724"/>
              <a:gd name="connsiteX3" fmla="*/ 3420621 w 3420621"/>
              <a:gd name="connsiteY3" fmla="*/ 276293 h 1657724"/>
              <a:gd name="connsiteX4" fmla="*/ 3420621 w 3420621"/>
              <a:gd name="connsiteY4" fmla="*/ 1381431 h 1657724"/>
              <a:gd name="connsiteX5" fmla="*/ 3144328 w 3420621"/>
              <a:gd name="connsiteY5" fmla="*/ 1657724 h 1657724"/>
              <a:gd name="connsiteX6" fmla="*/ 276293 w 3420621"/>
              <a:gd name="connsiteY6" fmla="*/ 1657724 h 1657724"/>
              <a:gd name="connsiteX7" fmla="*/ 0 w 3420621"/>
              <a:gd name="connsiteY7" fmla="*/ 1381431 h 1657724"/>
              <a:gd name="connsiteX8" fmla="*/ 0 w 3420621"/>
              <a:gd name="connsiteY8" fmla="*/ 276293 h 165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21" h="1657724">
                <a:moveTo>
                  <a:pt x="0" y="276293"/>
                </a:moveTo>
                <a:cubicBezTo>
                  <a:pt x="0" y="123701"/>
                  <a:pt x="123701" y="0"/>
                  <a:pt x="276293" y="0"/>
                </a:cubicBezTo>
                <a:lnTo>
                  <a:pt x="3144328" y="0"/>
                </a:lnTo>
                <a:cubicBezTo>
                  <a:pt x="3296920" y="0"/>
                  <a:pt x="3420621" y="123701"/>
                  <a:pt x="3420621" y="276293"/>
                </a:cubicBezTo>
                <a:lnTo>
                  <a:pt x="3420621" y="1381431"/>
                </a:lnTo>
                <a:cubicBezTo>
                  <a:pt x="3420621" y="1534023"/>
                  <a:pt x="3296920" y="1657724"/>
                  <a:pt x="3144328" y="1657724"/>
                </a:cubicBezTo>
                <a:lnTo>
                  <a:pt x="276293" y="1657724"/>
                </a:lnTo>
                <a:cubicBezTo>
                  <a:pt x="123701" y="1657724"/>
                  <a:pt x="0" y="1534023"/>
                  <a:pt x="0" y="1381431"/>
                </a:cubicBezTo>
                <a:lnTo>
                  <a:pt x="0" y="276293"/>
                </a:lnTo>
                <a:close/>
              </a:path>
            </a:pathLst>
          </a:custGeom>
          <a:solidFill>
            <a:schemeClr val="bg1">
              <a:lumMod val="65000"/>
              <a:lumOff val="35000"/>
            </a:schemeClr>
          </a:solidFill>
          <a:ln w="38100" cmpd="sng">
            <a:solidFill>
              <a:schemeClr val="bg1">
                <a:lumMod val="65000"/>
                <a:lumOff val="35000"/>
              </a:schemeClr>
            </a:solidFill>
          </a:ln>
          <a:effectLst/>
        </p:spPr>
        <p:style>
          <a:lnRef idx="0">
            <a:scrgbClr r="0" g="0" b="0"/>
          </a:lnRef>
          <a:fillRef idx="3">
            <a:scrgbClr r="0" g="0" b="0"/>
          </a:fillRef>
          <a:effectRef idx="2">
            <a:scrgbClr r="0" g="0" b="0"/>
          </a:effectRef>
          <a:fontRef idx="minor">
            <a:schemeClr val="lt1"/>
          </a:fontRef>
        </p:style>
        <p:txBody>
          <a:bodyPr spcFirstLastPara="0" vert="horz" wrap="square" lIns="602945" tIns="67379" rIns="67379" bIns="67379" numCol="1" spcCol="1073" anchor="ctr" anchorCtr="0">
            <a:noAutofit/>
          </a:bodyPr>
          <a:lstStyle/>
          <a:p>
            <a:pPr algn="r" defTabSz="337743" fontAlgn="base">
              <a:lnSpc>
                <a:spcPct val="90000"/>
              </a:lnSpc>
              <a:spcBef>
                <a:spcPct val="0"/>
              </a:spcBef>
              <a:spcAft>
                <a:spcPct val="35000"/>
              </a:spcAft>
              <a:buClrTx/>
            </a:pPr>
            <a:br>
              <a:rPr lang="en-US" kern="1200" dirty="0">
                <a:solidFill>
                  <a:srgbClr val="FFFFFF"/>
                </a:solidFill>
                <a:latin typeface="Arial"/>
                <a:ea typeface="Lato Black" panose="020F0502020204030203" pitchFamily="34" charset="0"/>
                <a:cs typeface="Lato Black" panose="020F0502020204030203" pitchFamily="34" charset="0"/>
              </a:rPr>
            </a:br>
            <a:endParaRPr lang="en-US" kern="1200" dirty="0">
              <a:solidFill>
                <a:srgbClr val="FFFFFF"/>
              </a:solidFill>
              <a:latin typeface="Arial"/>
              <a:cs typeface="Gotham Light"/>
            </a:endParaRPr>
          </a:p>
        </p:txBody>
      </p:sp>
      <p:sp>
        <p:nvSpPr>
          <p:cNvPr id="24" name="Freeform 23"/>
          <p:cNvSpPr/>
          <p:nvPr/>
        </p:nvSpPr>
        <p:spPr>
          <a:xfrm>
            <a:off x="1027232" y="2168723"/>
            <a:ext cx="4013998" cy="1325713"/>
          </a:xfrm>
          <a:custGeom>
            <a:avLst/>
            <a:gdLst>
              <a:gd name="connsiteX0" fmla="*/ 0 w 3420621"/>
              <a:gd name="connsiteY0" fmla="*/ 276293 h 1657724"/>
              <a:gd name="connsiteX1" fmla="*/ 276293 w 3420621"/>
              <a:gd name="connsiteY1" fmla="*/ 0 h 1657724"/>
              <a:gd name="connsiteX2" fmla="*/ 3144328 w 3420621"/>
              <a:gd name="connsiteY2" fmla="*/ 0 h 1657724"/>
              <a:gd name="connsiteX3" fmla="*/ 3420621 w 3420621"/>
              <a:gd name="connsiteY3" fmla="*/ 276293 h 1657724"/>
              <a:gd name="connsiteX4" fmla="*/ 3420621 w 3420621"/>
              <a:gd name="connsiteY4" fmla="*/ 1381431 h 1657724"/>
              <a:gd name="connsiteX5" fmla="*/ 3144328 w 3420621"/>
              <a:gd name="connsiteY5" fmla="*/ 1657724 h 1657724"/>
              <a:gd name="connsiteX6" fmla="*/ 276293 w 3420621"/>
              <a:gd name="connsiteY6" fmla="*/ 1657724 h 1657724"/>
              <a:gd name="connsiteX7" fmla="*/ 0 w 3420621"/>
              <a:gd name="connsiteY7" fmla="*/ 1381431 h 1657724"/>
              <a:gd name="connsiteX8" fmla="*/ 0 w 3420621"/>
              <a:gd name="connsiteY8" fmla="*/ 276293 h 165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21" h="1657724">
                <a:moveTo>
                  <a:pt x="0" y="276293"/>
                </a:moveTo>
                <a:cubicBezTo>
                  <a:pt x="0" y="123701"/>
                  <a:pt x="123701" y="0"/>
                  <a:pt x="276293" y="0"/>
                </a:cubicBezTo>
                <a:lnTo>
                  <a:pt x="3144328" y="0"/>
                </a:lnTo>
                <a:cubicBezTo>
                  <a:pt x="3296920" y="0"/>
                  <a:pt x="3420621" y="123701"/>
                  <a:pt x="3420621" y="276293"/>
                </a:cubicBezTo>
                <a:lnTo>
                  <a:pt x="3420621" y="1381431"/>
                </a:lnTo>
                <a:cubicBezTo>
                  <a:pt x="3420621" y="1534023"/>
                  <a:pt x="3296920" y="1657724"/>
                  <a:pt x="3144328" y="1657724"/>
                </a:cubicBezTo>
                <a:lnTo>
                  <a:pt x="276293" y="1657724"/>
                </a:lnTo>
                <a:cubicBezTo>
                  <a:pt x="123701" y="1657724"/>
                  <a:pt x="0" y="1534023"/>
                  <a:pt x="0" y="1381431"/>
                </a:cubicBezTo>
                <a:lnTo>
                  <a:pt x="0" y="276293"/>
                </a:lnTo>
                <a:close/>
              </a:path>
            </a:pathLst>
          </a:custGeom>
          <a:solidFill>
            <a:schemeClr val="bg1">
              <a:lumMod val="65000"/>
              <a:lumOff val="35000"/>
            </a:schemeClr>
          </a:solidFill>
          <a:ln w="38100" cmpd="sng">
            <a:solidFill>
              <a:schemeClr val="bg1">
                <a:lumMod val="65000"/>
                <a:lumOff val="35000"/>
              </a:schemeClr>
            </a:solidFill>
          </a:ln>
          <a:effectLst/>
        </p:spPr>
        <p:style>
          <a:lnRef idx="0">
            <a:scrgbClr r="0" g="0" b="0"/>
          </a:lnRef>
          <a:fillRef idx="3">
            <a:scrgbClr r="0" g="0" b="0"/>
          </a:fillRef>
          <a:effectRef idx="2">
            <a:scrgbClr r="0" g="0" b="0"/>
          </a:effectRef>
          <a:fontRef idx="minor">
            <a:schemeClr val="lt1"/>
          </a:fontRef>
        </p:style>
        <p:txBody>
          <a:bodyPr spcFirstLastPara="0" vert="horz" wrap="square" lIns="602945" tIns="67379" rIns="67379" bIns="67379" numCol="1" spcCol="1073" anchor="ctr" anchorCtr="0">
            <a:noAutofit/>
          </a:bodyPr>
          <a:lstStyle/>
          <a:p>
            <a:pPr algn="r" defTabSz="337743" fontAlgn="base">
              <a:lnSpc>
                <a:spcPct val="90000"/>
              </a:lnSpc>
              <a:spcBef>
                <a:spcPct val="0"/>
              </a:spcBef>
              <a:spcAft>
                <a:spcPct val="35000"/>
              </a:spcAft>
              <a:buClrTx/>
            </a:pPr>
            <a:br>
              <a:rPr lang="en-US" kern="1200" dirty="0">
                <a:solidFill>
                  <a:srgbClr val="FFFFFF"/>
                </a:solidFill>
                <a:latin typeface="Arial"/>
                <a:ea typeface="Lato Black" panose="020F0502020204030203" pitchFamily="34" charset="0"/>
                <a:cs typeface="Lato Black" panose="020F0502020204030203" pitchFamily="34" charset="0"/>
              </a:rPr>
            </a:br>
            <a:endParaRPr lang="en-US" kern="1200" dirty="0">
              <a:solidFill>
                <a:srgbClr val="FFFFFF"/>
              </a:solidFill>
              <a:latin typeface="Arial"/>
              <a:cs typeface="Gotham Light"/>
            </a:endParaRPr>
          </a:p>
        </p:txBody>
      </p:sp>
      <p:sp>
        <p:nvSpPr>
          <p:cNvPr id="25" name="Freeform 24"/>
          <p:cNvSpPr/>
          <p:nvPr/>
        </p:nvSpPr>
        <p:spPr>
          <a:xfrm>
            <a:off x="5225146" y="2167383"/>
            <a:ext cx="3773713" cy="1325713"/>
          </a:xfrm>
          <a:custGeom>
            <a:avLst/>
            <a:gdLst>
              <a:gd name="connsiteX0" fmla="*/ 0 w 3420621"/>
              <a:gd name="connsiteY0" fmla="*/ 276293 h 1657724"/>
              <a:gd name="connsiteX1" fmla="*/ 276293 w 3420621"/>
              <a:gd name="connsiteY1" fmla="*/ 0 h 1657724"/>
              <a:gd name="connsiteX2" fmla="*/ 3144328 w 3420621"/>
              <a:gd name="connsiteY2" fmla="*/ 0 h 1657724"/>
              <a:gd name="connsiteX3" fmla="*/ 3420621 w 3420621"/>
              <a:gd name="connsiteY3" fmla="*/ 276293 h 1657724"/>
              <a:gd name="connsiteX4" fmla="*/ 3420621 w 3420621"/>
              <a:gd name="connsiteY4" fmla="*/ 1381431 h 1657724"/>
              <a:gd name="connsiteX5" fmla="*/ 3144328 w 3420621"/>
              <a:gd name="connsiteY5" fmla="*/ 1657724 h 1657724"/>
              <a:gd name="connsiteX6" fmla="*/ 276293 w 3420621"/>
              <a:gd name="connsiteY6" fmla="*/ 1657724 h 1657724"/>
              <a:gd name="connsiteX7" fmla="*/ 0 w 3420621"/>
              <a:gd name="connsiteY7" fmla="*/ 1381431 h 1657724"/>
              <a:gd name="connsiteX8" fmla="*/ 0 w 3420621"/>
              <a:gd name="connsiteY8" fmla="*/ 276293 h 165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0621" h="1657724">
                <a:moveTo>
                  <a:pt x="0" y="276293"/>
                </a:moveTo>
                <a:cubicBezTo>
                  <a:pt x="0" y="123701"/>
                  <a:pt x="123701" y="0"/>
                  <a:pt x="276293" y="0"/>
                </a:cubicBezTo>
                <a:lnTo>
                  <a:pt x="3144328" y="0"/>
                </a:lnTo>
                <a:cubicBezTo>
                  <a:pt x="3296920" y="0"/>
                  <a:pt x="3420621" y="123701"/>
                  <a:pt x="3420621" y="276293"/>
                </a:cubicBezTo>
                <a:lnTo>
                  <a:pt x="3420621" y="1381431"/>
                </a:lnTo>
                <a:cubicBezTo>
                  <a:pt x="3420621" y="1534023"/>
                  <a:pt x="3296920" y="1657724"/>
                  <a:pt x="3144328" y="1657724"/>
                </a:cubicBezTo>
                <a:lnTo>
                  <a:pt x="276293" y="1657724"/>
                </a:lnTo>
                <a:cubicBezTo>
                  <a:pt x="123701" y="1657724"/>
                  <a:pt x="0" y="1534023"/>
                  <a:pt x="0" y="1381431"/>
                </a:cubicBezTo>
                <a:lnTo>
                  <a:pt x="0" y="276293"/>
                </a:lnTo>
                <a:close/>
              </a:path>
            </a:pathLst>
          </a:custGeom>
          <a:solidFill>
            <a:schemeClr val="bg1">
              <a:lumMod val="65000"/>
              <a:lumOff val="35000"/>
            </a:schemeClr>
          </a:solidFill>
          <a:ln w="38100" cmpd="sng">
            <a:solidFill>
              <a:schemeClr val="bg1">
                <a:lumMod val="65000"/>
                <a:lumOff val="35000"/>
              </a:schemeClr>
            </a:solidFill>
          </a:ln>
          <a:effectLst/>
        </p:spPr>
        <p:style>
          <a:lnRef idx="0">
            <a:scrgbClr r="0" g="0" b="0"/>
          </a:lnRef>
          <a:fillRef idx="3">
            <a:scrgbClr r="0" g="0" b="0"/>
          </a:fillRef>
          <a:effectRef idx="2">
            <a:scrgbClr r="0" g="0" b="0"/>
          </a:effectRef>
          <a:fontRef idx="minor">
            <a:schemeClr val="lt1"/>
          </a:fontRef>
        </p:style>
        <p:txBody>
          <a:bodyPr spcFirstLastPara="0" vert="horz" wrap="square" lIns="602945" tIns="67379" rIns="67379" bIns="67379" numCol="1" spcCol="1073" anchor="ctr" anchorCtr="0">
            <a:noAutofit/>
          </a:bodyPr>
          <a:lstStyle/>
          <a:p>
            <a:pPr algn="r" defTabSz="337743" fontAlgn="base">
              <a:lnSpc>
                <a:spcPct val="90000"/>
              </a:lnSpc>
              <a:spcBef>
                <a:spcPct val="0"/>
              </a:spcBef>
              <a:spcAft>
                <a:spcPct val="35000"/>
              </a:spcAft>
              <a:buClrTx/>
            </a:pPr>
            <a:br>
              <a:rPr lang="en-US" kern="1200" dirty="0">
                <a:solidFill>
                  <a:srgbClr val="FFFFFF"/>
                </a:solidFill>
                <a:latin typeface="Arial"/>
                <a:ea typeface="Lato Black" panose="020F0502020204030203" pitchFamily="34" charset="0"/>
                <a:cs typeface="Lato Black" panose="020F0502020204030203" pitchFamily="34" charset="0"/>
              </a:rPr>
            </a:br>
            <a:endParaRPr lang="en-US" kern="1200" dirty="0">
              <a:solidFill>
                <a:srgbClr val="FFFFFF"/>
              </a:solidFill>
              <a:latin typeface="Arial"/>
              <a:cs typeface="Gotham Light"/>
            </a:endParaRPr>
          </a:p>
        </p:txBody>
      </p:sp>
      <p:sp>
        <p:nvSpPr>
          <p:cNvPr id="26" name="TextBox 25"/>
          <p:cNvSpPr txBox="1"/>
          <p:nvPr/>
        </p:nvSpPr>
        <p:spPr>
          <a:xfrm>
            <a:off x="5489743" y="740983"/>
            <a:ext cx="3378707" cy="1486032"/>
          </a:xfrm>
          <a:prstGeom prst="rect">
            <a:avLst/>
          </a:prstGeom>
          <a:noFill/>
        </p:spPr>
        <p:txBody>
          <a:bodyPr wrap="square" lIns="77199" tIns="38600" rIns="77199" bIns="38600" rtlCol="0">
            <a:spAutoFit/>
          </a:bodyPr>
          <a:lstStyle/>
          <a:p>
            <a:pPr algn="r" defTabSz="337743" fontAlgn="base">
              <a:spcBef>
                <a:spcPct val="0"/>
              </a:spcBef>
              <a:spcAft>
                <a:spcPct val="35000"/>
              </a:spcAft>
              <a:buClrTx/>
            </a:pPr>
            <a:r>
              <a:rPr lang="en-US" sz="1500" kern="1200" dirty="0">
                <a:solidFill>
                  <a:srgbClr val="FFFFFF"/>
                </a:solidFill>
                <a:latin typeface="Arial" charset="0"/>
                <a:ea typeface="Lato Black" panose="020F0502020204030203" pitchFamily="34" charset="0"/>
                <a:cs typeface="Lato Black" panose="020F0502020204030203" pitchFamily="34" charset="0"/>
              </a:rPr>
              <a:t> </a:t>
            </a:r>
          </a:p>
          <a:p>
            <a:pPr algn="r" defTabSz="337743" fontAlgn="base">
              <a:spcBef>
                <a:spcPct val="0"/>
              </a:spcBef>
              <a:spcAft>
                <a:spcPct val="35000"/>
              </a:spcAft>
              <a:buClrTx/>
            </a:pPr>
            <a:endParaRPr lang="en-US" sz="1500" kern="1200" dirty="0">
              <a:solidFill>
                <a:srgbClr val="FFFFFF"/>
              </a:solidFill>
              <a:latin typeface="Arial" charset="0"/>
              <a:ea typeface="Lato Black" panose="020F0502020204030203" pitchFamily="34" charset="0"/>
              <a:cs typeface="Lato Black" panose="020F0502020204030203" pitchFamily="34" charset="0"/>
            </a:endParaRPr>
          </a:p>
          <a:p>
            <a:pPr algn="ctr" defTabSz="337743" fontAlgn="base">
              <a:spcBef>
                <a:spcPct val="0"/>
              </a:spcBef>
              <a:spcAft>
                <a:spcPct val="0"/>
              </a:spcAft>
              <a:buClrTx/>
            </a:pPr>
            <a:r>
              <a:rPr lang="en-US" sz="17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                Diagnostics, Treatment, Genomics, Environment/ </a:t>
            </a:r>
            <a:r>
              <a:rPr lang="en-US" sz="1700" kern="1200" dirty="0" err="1">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Exposome</a:t>
            </a:r>
            <a:r>
              <a:rPr lang="en-US" sz="17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          </a:t>
            </a:r>
            <a:endParaRPr lang="en-US" sz="1700" kern="1200" dirty="0">
              <a:solidFill>
                <a:prstClr val="white"/>
              </a:solidFill>
              <a:latin typeface="Roboto Condensed" panose="02000000000000000000" pitchFamily="2" charset="0"/>
              <a:ea typeface="Roboto Condensed" panose="02000000000000000000" pitchFamily="2" charset="0"/>
              <a:cs typeface="+mn-cs"/>
            </a:endParaRPr>
          </a:p>
        </p:txBody>
      </p:sp>
      <p:sp>
        <p:nvSpPr>
          <p:cNvPr id="27" name="TextBox 26"/>
          <p:cNvSpPr txBox="1"/>
          <p:nvPr/>
        </p:nvSpPr>
        <p:spPr>
          <a:xfrm>
            <a:off x="1027233" y="2260229"/>
            <a:ext cx="3860638" cy="1220508"/>
          </a:xfrm>
          <a:prstGeom prst="rect">
            <a:avLst/>
          </a:prstGeom>
          <a:noFill/>
        </p:spPr>
        <p:txBody>
          <a:bodyPr wrap="square" lIns="77199" tIns="38600" rIns="77199" bIns="38600" rtlCol="0">
            <a:spAutoFit/>
          </a:bodyPr>
          <a:lstStyle/>
          <a:p>
            <a:pPr algn="r" defTabSz="337743" fontAlgn="base">
              <a:lnSpc>
                <a:spcPct val="90000"/>
              </a:lnSpc>
              <a:spcBef>
                <a:spcPct val="0"/>
              </a:spcBef>
              <a:spcAft>
                <a:spcPct val="35000"/>
              </a:spcAft>
              <a:buClrTx/>
            </a:pPr>
            <a:endParaRPr lang="en-US" sz="1500" kern="1200" dirty="0">
              <a:solidFill>
                <a:srgbClr val="FFFFFF"/>
              </a:solidFill>
              <a:latin typeface="Arial" charset="0"/>
              <a:ea typeface="Lato Black" panose="020F0502020204030203" pitchFamily="34" charset="0"/>
              <a:cs typeface="Lato Black" panose="020F0502020204030203" pitchFamily="34" charset="0"/>
            </a:endParaRPr>
          </a:p>
          <a:p>
            <a:pPr algn="r" defTabSz="337743" fontAlgn="base">
              <a:spcBef>
                <a:spcPct val="0"/>
              </a:spcBef>
              <a:spcAft>
                <a:spcPct val="35000"/>
              </a:spcAft>
              <a:buClrTx/>
            </a:pPr>
            <a:endParaRPr lang="en-US" sz="1500" kern="1200" dirty="0">
              <a:solidFill>
                <a:srgbClr val="FFFFFF"/>
              </a:solidFill>
              <a:latin typeface="Arial" charset="0"/>
              <a:ea typeface="Lato Black" panose="020F0502020204030203" pitchFamily="34" charset="0"/>
              <a:cs typeface="Lato Black" panose="020F0502020204030203" pitchFamily="34" charset="0"/>
            </a:endParaRPr>
          </a:p>
          <a:p>
            <a:pPr algn="r" defTabSz="337743" fontAlgn="base">
              <a:spcBef>
                <a:spcPct val="0"/>
              </a:spcBef>
              <a:spcAft>
                <a:spcPct val="35000"/>
              </a:spcAft>
              <a:buClrTx/>
            </a:pPr>
            <a:r>
              <a:rPr lang="en-US" sz="1700" kern="1200" dirty="0">
                <a:solidFill>
                  <a:prstClr val="white"/>
                </a:solidFill>
                <a:latin typeface="Roboto Condensed" panose="02000000000000000000" pitchFamily="2" charset="0"/>
                <a:ea typeface="Roboto Condensed" panose="02000000000000000000" pitchFamily="2" charset="0"/>
                <a:cs typeface="+mn-cs"/>
              </a:rPr>
              <a:t>Water, energy, agriculture, disaster response + recovery, sustainability </a:t>
            </a:r>
          </a:p>
        </p:txBody>
      </p:sp>
      <p:sp>
        <p:nvSpPr>
          <p:cNvPr id="28" name="TextBox 27"/>
          <p:cNvSpPr txBox="1"/>
          <p:nvPr/>
        </p:nvSpPr>
        <p:spPr>
          <a:xfrm>
            <a:off x="5733145" y="2168724"/>
            <a:ext cx="3479770" cy="662729"/>
          </a:xfrm>
          <a:prstGeom prst="rect">
            <a:avLst/>
          </a:prstGeom>
          <a:noFill/>
        </p:spPr>
        <p:txBody>
          <a:bodyPr wrap="square" lIns="77199" tIns="38600" rIns="77199" bIns="38600" rtlCol="0">
            <a:spAutoFit/>
          </a:bodyPr>
          <a:lstStyle/>
          <a:p>
            <a:pPr algn="ctr" defTabSz="337743" fontAlgn="base">
              <a:spcBef>
                <a:spcPct val="0"/>
              </a:spcBef>
              <a:spcAft>
                <a:spcPct val="35000"/>
              </a:spcAft>
              <a:buClrTx/>
            </a:pPr>
            <a:r>
              <a:rPr lang="en-US" sz="19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DATA-ENABLED SCIENTIFIC DISCOVERY + LEARNING</a:t>
            </a:r>
          </a:p>
        </p:txBody>
      </p:sp>
      <p:sp>
        <p:nvSpPr>
          <p:cNvPr id="30" name="Rectangle 29"/>
          <p:cNvSpPr/>
          <p:nvPr/>
        </p:nvSpPr>
        <p:spPr>
          <a:xfrm>
            <a:off x="5142552" y="2814756"/>
            <a:ext cx="3762131" cy="601174"/>
          </a:xfrm>
          <a:prstGeom prst="rect">
            <a:avLst/>
          </a:prstGeom>
        </p:spPr>
        <p:txBody>
          <a:bodyPr wrap="square" lIns="77199" tIns="38600" rIns="77199" bIns="38600">
            <a:spAutoFit/>
          </a:bodyPr>
          <a:lstStyle/>
          <a:p>
            <a:pPr algn="r" defTabSz="337743" fontAlgn="base">
              <a:spcBef>
                <a:spcPct val="0"/>
              </a:spcBef>
              <a:spcAft>
                <a:spcPct val="35000"/>
              </a:spcAft>
              <a:buClrTx/>
            </a:pPr>
            <a:r>
              <a:rPr lang="en-US" sz="17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Open science, reproducibility, education, workforce development</a:t>
            </a:r>
            <a:endParaRPr lang="en-US" sz="1700" kern="1200" dirty="0">
              <a:solidFill>
                <a:prstClr val="white"/>
              </a:solidFill>
              <a:latin typeface="Roboto Condensed" panose="02000000000000000000" pitchFamily="2" charset="0"/>
              <a:ea typeface="Roboto Condensed" panose="02000000000000000000" pitchFamily="2" charset="0"/>
              <a:cs typeface="+mn-cs"/>
            </a:endParaRPr>
          </a:p>
        </p:txBody>
      </p:sp>
      <p:sp>
        <p:nvSpPr>
          <p:cNvPr id="32" name="Freeform 21"/>
          <p:cNvSpPr>
            <a:spLocks noEditPoints="1"/>
          </p:cNvSpPr>
          <p:nvPr/>
        </p:nvSpPr>
        <p:spPr bwMode="auto">
          <a:xfrm>
            <a:off x="1201830" y="2260715"/>
            <a:ext cx="362857" cy="449499"/>
          </a:xfrm>
          <a:custGeom>
            <a:avLst/>
            <a:gdLst>
              <a:gd name="T0" fmla="*/ 741 w 1489"/>
              <a:gd name="T1" fmla="*/ 831 h 2388"/>
              <a:gd name="T2" fmla="*/ 860 w 1489"/>
              <a:gd name="T3" fmla="*/ 852 h 2388"/>
              <a:gd name="T4" fmla="*/ 924 w 1489"/>
              <a:gd name="T5" fmla="*/ 891 h 2388"/>
              <a:gd name="T6" fmla="*/ 968 w 1489"/>
              <a:gd name="T7" fmla="*/ 1111 h 2388"/>
              <a:gd name="T8" fmla="*/ 1065 w 1489"/>
              <a:gd name="T9" fmla="*/ 778 h 2388"/>
              <a:gd name="T10" fmla="*/ 741 w 1489"/>
              <a:gd name="T11" fmla="*/ 831 h 2388"/>
              <a:gd name="T12" fmla="*/ 674 w 1489"/>
              <a:gd name="T13" fmla="*/ 1127 h 2388"/>
              <a:gd name="T14" fmla="*/ 831 w 1489"/>
              <a:gd name="T15" fmla="*/ 1467 h 2388"/>
              <a:gd name="T16" fmla="*/ 475 w 1489"/>
              <a:gd name="T17" fmla="*/ 748 h 2388"/>
              <a:gd name="T18" fmla="*/ 499 w 1489"/>
              <a:gd name="T19" fmla="*/ 1305 h 2388"/>
              <a:gd name="T20" fmla="*/ 760 w 1489"/>
              <a:gd name="T21" fmla="*/ 1490 h 2388"/>
              <a:gd name="T22" fmla="*/ 674 w 1489"/>
              <a:gd name="T23" fmla="*/ 1127 h 2388"/>
              <a:gd name="T24" fmla="*/ 744 w 1489"/>
              <a:gd name="T25" fmla="*/ 0 h 2388"/>
              <a:gd name="T26" fmla="*/ 209 w 1489"/>
              <a:gd name="T27" fmla="*/ 1262 h 2388"/>
              <a:gd name="T28" fmla="*/ 315 w 1489"/>
              <a:gd name="T29" fmla="*/ 1613 h 2388"/>
              <a:gd name="T30" fmla="*/ 776 w 1489"/>
              <a:gd name="T31" fmla="*/ 1800 h 2388"/>
              <a:gd name="T32" fmla="*/ 710 w 1489"/>
              <a:gd name="T33" fmla="*/ 1561 h 2388"/>
              <a:gd name="T34" fmla="*/ 406 w 1489"/>
              <a:gd name="T35" fmla="*/ 1004 h 2388"/>
              <a:gd name="T36" fmla="*/ 372 w 1489"/>
              <a:gd name="T37" fmla="*/ 642 h 2388"/>
              <a:gd name="T38" fmla="*/ 681 w 1489"/>
              <a:gd name="T39" fmla="*/ 789 h 2388"/>
              <a:gd name="T40" fmla="*/ 1160 w 1489"/>
              <a:gd name="T41" fmla="*/ 463 h 2388"/>
              <a:gd name="T42" fmla="*/ 1138 w 1489"/>
              <a:gd name="T43" fmla="*/ 771 h 2388"/>
              <a:gd name="T44" fmla="*/ 990 w 1489"/>
              <a:gd name="T45" fmla="*/ 1185 h 2388"/>
              <a:gd name="T46" fmla="*/ 840 w 1489"/>
              <a:gd name="T47" fmla="*/ 1546 h 2388"/>
              <a:gd name="T48" fmla="*/ 987 w 1489"/>
              <a:gd name="T49" fmla="*/ 1800 h 2388"/>
              <a:gd name="T50" fmla="*/ 1174 w 1489"/>
              <a:gd name="T51" fmla="*/ 1468 h 2388"/>
              <a:gd name="T52" fmla="*/ 1489 w 1489"/>
              <a:gd name="T53" fmla="*/ 745 h 2388"/>
              <a:gd name="T54" fmla="*/ 859 w 1489"/>
              <a:gd name="T55" fmla="*/ 2306 h 2388"/>
              <a:gd name="T56" fmla="*/ 629 w 1489"/>
              <a:gd name="T57" fmla="*/ 2306 h 2388"/>
              <a:gd name="T58" fmla="*/ 629 w 1489"/>
              <a:gd name="T59" fmla="*/ 2388 h 2388"/>
              <a:gd name="T60" fmla="*/ 900 w 1489"/>
              <a:gd name="T61" fmla="*/ 2347 h 2388"/>
              <a:gd name="T62" fmla="*/ 995 w 1489"/>
              <a:gd name="T63" fmla="*/ 1850 h 2388"/>
              <a:gd name="T64" fmla="*/ 493 w 1489"/>
              <a:gd name="T65" fmla="*/ 1850 h 2388"/>
              <a:gd name="T66" fmla="*/ 493 w 1489"/>
              <a:gd name="T67" fmla="*/ 2028 h 2388"/>
              <a:gd name="T68" fmla="*/ 1085 w 1489"/>
              <a:gd name="T69" fmla="*/ 1939 h 2388"/>
              <a:gd name="T70" fmla="*/ 995 w 1489"/>
              <a:gd name="T71" fmla="*/ 2078 h 2388"/>
              <a:gd name="T72" fmla="*/ 493 w 1489"/>
              <a:gd name="T73" fmla="*/ 2078 h 2388"/>
              <a:gd name="T74" fmla="*/ 493 w 1489"/>
              <a:gd name="T75" fmla="*/ 2256 h 2388"/>
              <a:gd name="T76" fmla="*/ 1085 w 1489"/>
              <a:gd name="T77" fmla="*/ 2167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9" h="2388">
                <a:moveTo>
                  <a:pt x="741" y="831"/>
                </a:moveTo>
                <a:lnTo>
                  <a:pt x="741" y="831"/>
                </a:lnTo>
                <a:cubicBezTo>
                  <a:pt x="772" y="857"/>
                  <a:pt x="803" y="882"/>
                  <a:pt x="828" y="907"/>
                </a:cubicBezTo>
                <a:cubicBezTo>
                  <a:pt x="837" y="889"/>
                  <a:pt x="848" y="872"/>
                  <a:pt x="860" y="852"/>
                </a:cubicBezTo>
                <a:cubicBezTo>
                  <a:pt x="872" y="835"/>
                  <a:pt x="894" y="828"/>
                  <a:pt x="911" y="840"/>
                </a:cubicBezTo>
                <a:cubicBezTo>
                  <a:pt x="929" y="851"/>
                  <a:pt x="935" y="873"/>
                  <a:pt x="924" y="891"/>
                </a:cubicBezTo>
                <a:cubicBezTo>
                  <a:pt x="908" y="920"/>
                  <a:pt x="892" y="943"/>
                  <a:pt x="881" y="963"/>
                </a:cubicBezTo>
                <a:cubicBezTo>
                  <a:pt x="921" y="1012"/>
                  <a:pt x="949" y="1062"/>
                  <a:pt x="968" y="1111"/>
                </a:cubicBezTo>
                <a:cubicBezTo>
                  <a:pt x="996" y="1089"/>
                  <a:pt x="1028" y="1056"/>
                  <a:pt x="1045" y="1015"/>
                </a:cubicBezTo>
                <a:cubicBezTo>
                  <a:pt x="1079" y="944"/>
                  <a:pt x="1070" y="862"/>
                  <a:pt x="1065" y="778"/>
                </a:cubicBezTo>
                <a:cubicBezTo>
                  <a:pt x="1059" y="702"/>
                  <a:pt x="1053" y="627"/>
                  <a:pt x="1068" y="554"/>
                </a:cubicBezTo>
                <a:cubicBezTo>
                  <a:pt x="952" y="611"/>
                  <a:pt x="822" y="707"/>
                  <a:pt x="741" y="831"/>
                </a:cubicBezTo>
                <a:close/>
                <a:moveTo>
                  <a:pt x="674" y="1127"/>
                </a:moveTo>
                <a:lnTo>
                  <a:pt x="674" y="1127"/>
                </a:lnTo>
                <a:cubicBezTo>
                  <a:pt x="693" y="1121"/>
                  <a:pt x="714" y="1129"/>
                  <a:pt x="724" y="1146"/>
                </a:cubicBezTo>
                <a:cubicBezTo>
                  <a:pt x="773" y="1258"/>
                  <a:pt x="814" y="1353"/>
                  <a:pt x="831" y="1467"/>
                </a:cubicBezTo>
                <a:cubicBezTo>
                  <a:pt x="908" y="1424"/>
                  <a:pt x="957" y="1305"/>
                  <a:pt x="907" y="1156"/>
                </a:cubicBezTo>
                <a:cubicBezTo>
                  <a:pt x="861" y="1017"/>
                  <a:pt x="716" y="881"/>
                  <a:pt x="475" y="748"/>
                </a:cubicBezTo>
                <a:cubicBezTo>
                  <a:pt x="493" y="825"/>
                  <a:pt x="488" y="918"/>
                  <a:pt x="480" y="1010"/>
                </a:cubicBezTo>
                <a:cubicBezTo>
                  <a:pt x="472" y="1118"/>
                  <a:pt x="465" y="1232"/>
                  <a:pt x="499" y="1305"/>
                </a:cubicBezTo>
                <a:cubicBezTo>
                  <a:pt x="549" y="1408"/>
                  <a:pt x="630" y="1477"/>
                  <a:pt x="719" y="1488"/>
                </a:cubicBezTo>
                <a:cubicBezTo>
                  <a:pt x="735" y="1490"/>
                  <a:pt x="747" y="1491"/>
                  <a:pt x="760" y="1490"/>
                </a:cubicBezTo>
                <a:cubicBezTo>
                  <a:pt x="747" y="1392"/>
                  <a:pt x="711" y="1300"/>
                  <a:pt x="655" y="1178"/>
                </a:cubicBezTo>
                <a:cubicBezTo>
                  <a:pt x="648" y="1158"/>
                  <a:pt x="654" y="1137"/>
                  <a:pt x="674" y="1127"/>
                </a:cubicBezTo>
                <a:close/>
                <a:moveTo>
                  <a:pt x="744" y="0"/>
                </a:moveTo>
                <a:lnTo>
                  <a:pt x="744" y="0"/>
                </a:lnTo>
                <a:cubicBezTo>
                  <a:pt x="331" y="0"/>
                  <a:pt x="0" y="333"/>
                  <a:pt x="0" y="745"/>
                </a:cubicBezTo>
                <a:cubicBezTo>
                  <a:pt x="0" y="945"/>
                  <a:pt x="76" y="1131"/>
                  <a:pt x="209" y="1262"/>
                </a:cubicBezTo>
                <a:cubicBezTo>
                  <a:pt x="279" y="1331"/>
                  <a:pt x="315" y="1384"/>
                  <a:pt x="315" y="1468"/>
                </a:cubicBezTo>
                <a:lnTo>
                  <a:pt x="315" y="1613"/>
                </a:lnTo>
                <a:cubicBezTo>
                  <a:pt x="315" y="1716"/>
                  <a:pt x="399" y="1800"/>
                  <a:pt x="502" y="1800"/>
                </a:cubicBezTo>
                <a:lnTo>
                  <a:pt x="776" y="1800"/>
                </a:lnTo>
                <a:cubicBezTo>
                  <a:pt x="782" y="1716"/>
                  <a:pt x="782" y="1628"/>
                  <a:pt x="769" y="1562"/>
                </a:cubicBezTo>
                <a:cubicBezTo>
                  <a:pt x="773" y="1581"/>
                  <a:pt x="729" y="1563"/>
                  <a:pt x="710" y="1561"/>
                </a:cubicBezTo>
                <a:cubicBezTo>
                  <a:pt x="597" y="1547"/>
                  <a:pt x="492" y="1463"/>
                  <a:pt x="430" y="1334"/>
                </a:cubicBezTo>
                <a:cubicBezTo>
                  <a:pt x="388" y="1245"/>
                  <a:pt x="397" y="1124"/>
                  <a:pt x="406" y="1004"/>
                </a:cubicBezTo>
                <a:cubicBezTo>
                  <a:pt x="415" y="881"/>
                  <a:pt x="424" y="754"/>
                  <a:pt x="370" y="689"/>
                </a:cubicBezTo>
                <a:cubicBezTo>
                  <a:pt x="359" y="675"/>
                  <a:pt x="361" y="657"/>
                  <a:pt x="372" y="642"/>
                </a:cubicBezTo>
                <a:cubicBezTo>
                  <a:pt x="383" y="628"/>
                  <a:pt x="403" y="624"/>
                  <a:pt x="417" y="632"/>
                </a:cubicBezTo>
                <a:cubicBezTo>
                  <a:pt x="520" y="682"/>
                  <a:pt x="607" y="737"/>
                  <a:pt x="681" y="789"/>
                </a:cubicBezTo>
                <a:cubicBezTo>
                  <a:pt x="799" y="614"/>
                  <a:pt x="988" y="497"/>
                  <a:pt x="1121" y="452"/>
                </a:cubicBezTo>
                <a:cubicBezTo>
                  <a:pt x="1134" y="447"/>
                  <a:pt x="1153" y="449"/>
                  <a:pt x="1160" y="463"/>
                </a:cubicBezTo>
                <a:cubicBezTo>
                  <a:pt x="1171" y="473"/>
                  <a:pt x="1172" y="489"/>
                  <a:pt x="1164" y="504"/>
                </a:cubicBezTo>
                <a:cubicBezTo>
                  <a:pt x="1123" y="586"/>
                  <a:pt x="1131" y="674"/>
                  <a:pt x="1138" y="771"/>
                </a:cubicBezTo>
                <a:cubicBezTo>
                  <a:pt x="1145" y="862"/>
                  <a:pt x="1155" y="960"/>
                  <a:pt x="1113" y="1048"/>
                </a:cubicBezTo>
                <a:cubicBezTo>
                  <a:pt x="1083" y="1113"/>
                  <a:pt x="1024" y="1161"/>
                  <a:pt x="990" y="1185"/>
                </a:cubicBezTo>
                <a:cubicBezTo>
                  <a:pt x="1028" y="1358"/>
                  <a:pt x="952" y="1495"/>
                  <a:pt x="853" y="1538"/>
                </a:cubicBezTo>
                <a:cubicBezTo>
                  <a:pt x="850" y="1541"/>
                  <a:pt x="839" y="1539"/>
                  <a:pt x="840" y="1546"/>
                </a:cubicBezTo>
                <a:cubicBezTo>
                  <a:pt x="852" y="1627"/>
                  <a:pt x="853" y="1718"/>
                  <a:pt x="849" y="1800"/>
                </a:cubicBezTo>
                <a:lnTo>
                  <a:pt x="987" y="1800"/>
                </a:lnTo>
                <a:cubicBezTo>
                  <a:pt x="1090" y="1800"/>
                  <a:pt x="1174" y="1716"/>
                  <a:pt x="1174" y="1613"/>
                </a:cubicBezTo>
                <a:lnTo>
                  <a:pt x="1174" y="1468"/>
                </a:lnTo>
                <a:cubicBezTo>
                  <a:pt x="1174" y="1384"/>
                  <a:pt x="1210" y="1331"/>
                  <a:pt x="1280" y="1262"/>
                </a:cubicBezTo>
                <a:cubicBezTo>
                  <a:pt x="1412" y="1131"/>
                  <a:pt x="1489" y="945"/>
                  <a:pt x="1489" y="745"/>
                </a:cubicBezTo>
                <a:cubicBezTo>
                  <a:pt x="1489" y="333"/>
                  <a:pt x="1158" y="0"/>
                  <a:pt x="744" y="0"/>
                </a:cubicBezTo>
                <a:close/>
                <a:moveTo>
                  <a:pt x="859" y="2306"/>
                </a:moveTo>
                <a:lnTo>
                  <a:pt x="859" y="2306"/>
                </a:lnTo>
                <a:lnTo>
                  <a:pt x="629" y="2306"/>
                </a:lnTo>
                <a:cubicBezTo>
                  <a:pt x="607" y="2306"/>
                  <a:pt x="588" y="2324"/>
                  <a:pt x="588" y="2347"/>
                </a:cubicBezTo>
                <a:cubicBezTo>
                  <a:pt x="588" y="2369"/>
                  <a:pt x="607" y="2388"/>
                  <a:pt x="629" y="2388"/>
                </a:cubicBezTo>
                <a:lnTo>
                  <a:pt x="859" y="2388"/>
                </a:lnTo>
                <a:cubicBezTo>
                  <a:pt x="882" y="2388"/>
                  <a:pt x="900" y="2369"/>
                  <a:pt x="900" y="2347"/>
                </a:cubicBezTo>
                <a:cubicBezTo>
                  <a:pt x="900" y="2324"/>
                  <a:pt x="882" y="2306"/>
                  <a:pt x="859" y="2306"/>
                </a:cubicBezTo>
                <a:close/>
                <a:moveTo>
                  <a:pt x="995" y="1850"/>
                </a:moveTo>
                <a:lnTo>
                  <a:pt x="995" y="1850"/>
                </a:lnTo>
                <a:lnTo>
                  <a:pt x="493" y="1850"/>
                </a:lnTo>
                <a:cubicBezTo>
                  <a:pt x="444" y="1850"/>
                  <a:pt x="404" y="1890"/>
                  <a:pt x="404" y="1939"/>
                </a:cubicBezTo>
                <a:cubicBezTo>
                  <a:pt x="404" y="1988"/>
                  <a:pt x="444" y="2028"/>
                  <a:pt x="493" y="2028"/>
                </a:cubicBezTo>
                <a:lnTo>
                  <a:pt x="995" y="2028"/>
                </a:lnTo>
                <a:cubicBezTo>
                  <a:pt x="1045" y="2028"/>
                  <a:pt x="1085" y="1988"/>
                  <a:pt x="1085" y="1939"/>
                </a:cubicBezTo>
                <a:cubicBezTo>
                  <a:pt x="1085" y="1890"/>
                  <a:pt x="1045" y="1850"/>
                  <a:pt x="995" y="1850"/>
                </a:cubicBezTo>
                <a:close/>
                <a:moveTo>
                  <a:pt x="995" y="2078"/>
                </a:moveTo>
                <a:lnTo>
                  <a:pt x="995" y="2078"/>
                </a:lnTo>
                <a:lnTo>
                  <a:pt x="493" y="2078"/>
                </a:lnTo>
                <a:cubicBezTo>
                  <a:pt x="444" y="2078"/>
                  <a:pt x="404" y="2118"/>
                  <a:pt x="404" y="2167"/>
                </a:cubicBezTo>
                <a:cubicBezTo>
                  <a:pt x="404" y="2216"/>
                  <a:pt x="444" y="2256"/>
                  <a:pt x="493" y="2256"/>
                </a:cubicBezTo>
                <a:lnTo>
                  <a:pt x="995" y="2256"/>
                </a:lnTo>
                <a:cubicBezTo>
                  <a:pt x="1045" y="2256"/>
                  <a:pt x="1085" y="2216"/>
                  <a:pt x="1085" y="2167"/>
                </a:cubicBezTo>
                <a:cubicBezTo>
                  <a:pt x="1085" y="2118"/>
                  <a:pt x="1045" y="2078"/>
                  <a:pt x="995" y="2078"/>
                </a:cubicBezTo>
                <a:close/>
              </a:path>
            </a:pathLst>
          </a:custGeom>
          <a:solidFill>
            <a:srgbClr val="FFFFFF"/>
          </a:solidFill>
          <a:ln w="0">
            <a:noFill/>
            <a:prstDash val="solid"/>
            <a:round/>
            <a:headEnd/>
            <a:tailEnd/>
          </a:ln>
        </p:spPr>
        <p:txBody>
          <a:bodyPr vert="horz" wrap="square" lIns="43424" tIns="21713" rIns="43424" bIns="21713" numCol="1" anchor="t" anchorCtr="0" compatLnSpc="1">
            <a:prstTxWarp prst="textNoShape">
              <a:avLst/>
            </a:prstTxWarp>
          </a:bodyPr>
          <a:lstStyle/>
          <a:p>
            <a:pPr defTabSz="405265" fontAlgn="base">
              <a:spcBef>
                <a:spcPct val="0"/>
              </a:spcBef>
              <a:spcAft>
                <a:spcPct val="0"/>
              </a:spcAft>
              <a:buClrTx/>
            </a:pPr>
            <a:endParaRPr lang="en-US" sz="900" kern="1200">
              <a:solidFill>
                <a:prstClr val="white"/>
              </a:solidFill>
              <a:latin typeface="Arial" charset="0"/>
              <a:ea typeface="ＭＳ Ｐゴシック" pitchFamily="34" charset="-128"/>
              <a:cs typeface="+mn-cs"/>
            </a:endParaRPr>
          </a:p>
        </p:txBody>
      </p:sp>
      <p:pic>
        <p:nvPicPr>
          <p:cNvPr id="34" name="Picture 3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1871" y="740506"/>
            <a:ext cx="706565" cy="564673"/>
          </a:xfrm>
          <a:prstGeom prst="rect">
            <a:avLst/>
          </a:prstGeom>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1828" y="696307"/>
            <a:ext cx="451078" cy="532557"/>
          </a:xfrm>
          <a:prstGeom prst="rect">
            <a:avLst/>
          </a:prstGeom>
          <a:noFill/>
        </p:spPr>
      </p:pic>
      <p:sp>
        <p:nvSpPr>
          <p:cNvPr id="36" name="Rectangle 35"/>
          <p:cNvSpPr/>
          <p:nvPr/>
        </p:nvSpPr>
        <p:spPr>
          <a:xfrm>
            <a:off x="2701181" y="2511789"/>
            <a:ext cx="1530161" cy="370342"/>
          </a:xfrm>
          <a:prstGeom prst="rect">
            <a:avLst/>
          </a:prstGeom>
        </p:spPr>
        <p:txBody>
          <a:bodyPr wrap="none" lIns="77199" tIns="38600" rIns="77199" bIns="38600">
            <a:spAutoFit/>
          </a:bodyPr>
          <a:lstStyle/>
          <a:p>
            <a:pPr algn="r" defTabSz="337743" fontAlgn="base">
              <a:spcBef>
                <a:spcPct val="0"/>
              </a:spcBef>
              <a:spcAft>
                <a:spcPct val="35000"/>
              </a:spcAft>
              <a:buClrTx/>
            </a:pPr>
            <a:r>
              <a:rPr lang="en-US" sz="19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 HAZARDS</a:t>
            </a:r>
          </a:p>
        </p:txBody>
      </p:sp>
      <p:sp>
        <p:nvSpPr>
          <p:cNvPr id="37" name="Rectangle 36"/>
          <p:cNvSpPr/>
          <p:nvPr/>
        </p:nvSpPr>
        <p:spPr>
          <a:xfrm>
            <a:off x="1806450" y="2240621"/>
            <a:ext cx="4251240" cy="370342"/>
          </a:xfrm>
          <a:prstGeom prst="rect">
            <a:avLst/>
          </a:prstGeom>
        </p:spPr>
        <p:txBody>
          <a:bodyPr wrap="square" lIns="77199" tIns="38600" rIns="77199" bIns="38600">
            <a:spAutoFit/>
          </a:bodyPr>
          <a:lstStyle/>
          <a:p>
            <a:pPr defTabSz="337743" fontAlgn="base">
              <a:spcBef>
                <a:spcPct val="0"/>
              </a:spcBef>
              <a:spcAft>
                <a:spcPct val="35000"/>
              </a:spcAft>
              <a:buClrTx/>
            </a:pPr>
            <a:r>
              <a:rPr lang="en-US" sz="19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NATURAL RESOURCES</a:t>
            </a:r>
          </a:p>
        </p:txBody>
      </p:sp>
      <p:pic>
        <p:nvPicPr>
          <p:cNvPr id="40" name="Picture 3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25146" y="2240623"/>
            <a:ext cx="671543" cy="449499"/>
          </a:xfrm>
          <a:prstGeom prst="rect">
            <a:avLst/>
          </a:prstGeom>
        </p:spPr>
      </p:pic>
      <p:sp>
        <p:nvSpPr>
          <p:cNvPr id="41" name="Rectangle 40"/>
          <p:cNvSpPr/>
          <p:nvPr/>
        </p:nvSpPr>
        <p:spPr>
          <a:xfrm>
            <a:off x="5943714" y="740983"/>
            <a:ext cx="2924736" cy="370342"/>
          </a:xfrm>
          <a:prstGeom prst="rect">
            <a:avLst/>
          </a:prstGeom>
        </p:spPr>
        <p:txBody>
          <a:bodyPr wrap="square" lIns="77199" tIns="38600" rIns="77199" bIns="38600">
            <a:spAutoFit/>
          </a:bodyPr>
          <a:lstStyle/>
          <a:p>
            <a:pPr algn="ctr" defTabSz="405265" fontAlgn="base">
              <a:spcBef>
                <a:spcPct val="0"/>
              </a:spcBef>
              <a:spcAft>
                <a:spcPct val="0"/>
              </a:spcAft>
              <a:buClrTx/>
            </a:pPr>
            <a:r>
              <a:rPr lang="en-US" sz="1900" kern="1200" dirty="0">
                <a:solidFill>
                  <a:srgbClr val="FFFFFF"/>
                </a:solidFill>
                <a:latin typeface="Roboto Condensed" panose="02000000000000000000" pitchFamily="2" charset="0"/>
                <a:ea typeface="Roboto Condensed" panose="02000000000000000000" pitchFamily="2" charset="0"/>
                <a:cs typeface="Lato Black" panose="020F0502020204030203" pitchFamily="34" charset="0"/>
              </a:rPr>
              <a:t>PRECISION MEDICINE</a:t>
            </a:r>
            <a:endParaRPr lang="en-US" sz="1900" kern="1200" dirty="0">
              <a:solidFill>
                <a:prstClr val="white"/>
              </a:solidFill>
              <a:latin typeface="Roboto Condensed" panose="02000000000000000000" pitchFamily="2" charset="0"/>
              <a:ea typeface="Roboto Condensed" panose="02000000000000000000" pitchFamily="2" charset="0"/>
              <a:cs typeface="+mn-cs"/>
            </a:endParaRPr>
          </a:p>
        </p:txBody>
      </p:sp>
      <p:sp>
        <p:nvSpPr>
          <p:cNvPr id="42" name="Title 3"/>
          <p:cNvSpPr>
            <a:spLocks noGrp="1"/>
          </p:cNvSpPr>
          <p:nvPr>
            <p:ph type="title"/>
          </p:nvPr>
        </p:nvSpPr>
        <p:spPr>
          <a:xfrm>
            <a:off x="2818190" y="11126"/>
            <a:ext cx="5382381" cy="575819"/>
          </a:xfrm>
        </p:spPr>
        <p:txBody>
          <a:bodyPr>
            <a:normAutofit/>
          </a:bodyPr>
          <a:lstStyle/>
          <a:p>
            <a:r>
              <a:rPr lang="en-US" sz="3000" dirty="0">
                <a:latin typeface="Roboto Condensed" panose="02000000000000000000" pitchFamily="2" charset="0"/>
                <a:ea typeface="Roboto Condensed" panose="02000000000000000000" pitchFamily="2" charset="0"/>
                <a:cs typeface="Lato Regular"/>
              </a:rPr>
              <a:t>West Hub Priority Areas</a:t>
            </a:r>
            <a:endParaRPr lang="en-US" sz="3000" dirty="0">
              <a:latin typeface="Roboto Condensed" panose="02000000000000000000" pitchFamily="2" charset="0"/>
              <a:ea typeface="Roboto Condensed" panose="02000000000000000000" pitchFamily="2" charset="0"/>
            </a:endParaRPr>
          </a:p>
        </p:txBody>
      </p:sp>
      <p:sp>
        <p:nvSpPr>
          <p:cNvPr id="7" name="Rectangle 6"/>
          <p:cNvSpPr/>
          <p:nvPr/>
        </p:nvSpPr>
        <p:spPr>
          <a:xfrm>
            <a:off x="4804455" y="3911204"/>
            <a:ext cx="4572000" cy="900487"/>
          </a:xfrm>
          <a:prstGeom prst="rect">
            <a:avLst/>
          </a:prstGeom>
        </p:spPr>
        <p:txBody>
          <a:bodyPr lIns="77199" tIns="38600" rIns="77199" bIns="38600">
            <a:spAutoFit/>
          </a:bodyPr>
          <a:lstStyle/>
          <a:p>
            <a:pPr marL="292175" lvl="1" indent="-146088" defTabSz="1029291" fontAlgn="base">
              <a:spcBef>
                <a:spcPts val="507"/>
              </a:spcBef>
              <a:spcAft>
                <a:spcPct val="0"/>
              </a:spcAft>
              <a:buClr>
                <a:srgbClr val="4BACC6">
                  <a:lumMod val="75000"/>
                </a:srgbClr>
              </a:buClr>
              <a:buFont typeface="Arial"/>
              <a:buChar char="•"/>
            </a:pPr>
            <a:r>
              <a:rPr lang="en-US" sz="1500" kern="1200" dirty="0">
                <a:solidFill>
                  <a:prstClr val="white"/>
                </a:solidFill>
                <a:latin typeface="Roboto Condensed" panose="02000000000000000000" pitchFamily="2" charset="0"/>
                <a:ea typeface="Roboto Condensed" panose="02000000000000000000" pitchFamily="2" charset="0"/>
                <a:cs typeface="Calibri" panose="020F0502020204030204" pitchFamily="34" charset="0"/>
              </a:rPr>
              <a:t>Data-Driven Storytelling / Data Literacy</a:t>
            </a:r>
          </a:p>
          <a:p>
            <a:pPr marL="292175" lvl="1" indent="-146088" defTabSz="1029291" fontAlgn="base">
              <a:spcBef>
                <a:spcPts val="507"/>
              </a:spcBef>
              <a:spcAft>
                <a:spcPct val="0"/>
              </a:spcAft>
              <a:buClr>
                <a:srgbClr val="4BACC6">
                  <a:lumMod val="75000"/>
                </a:srgbClr>
              </a:buClr>
              <a:buFont typeface="Arial"/>
              <a:buChar char="•"/>
            </a:pPr>
            <a:r>
              <a:rPr lang="en-US" sz="1500" kern="1200" dirty="0">
                <a:solidFill>
                  <a:prstClr val="white"/>
                </a:solidFill>
                <a:latin typeface="Roboto Condensed" panose="02000000000000000000" pitchFamily="2" charset="0"/>
                <a:ea typeface="Roboto Condensed" panose="02000000000000000000" pitchFamily="2" charset="0"/>
                <a:cs typeface="Calibri" panose="020F0502020204030204" pitchFamily="34" charset="0"/>
              </a:rPr>
              <a:t>Data Hackathons Community of Practice</a:t>
            </a:r>
          </a:p>
          <a:p>
            <a:pPr marL="292175" lvl="1" indent="-146088" defTabSz="1029291" fontAlgn="base">
              <a:spcBef>
                <a:spcPts val="507"/>
              </a:spcBef>
              <a:spcAft>
                <a:spcPct val="0"/>
              </a:spcAft>
              <a:buClr>
                <a:srgbClr val="4BACC6">
                  <a:lumMod val="75000"/>
                </a:srgbClr>
              </a:buClr>
              <a:buFont typeface="Arial"/>
              <a:buChar char="•"/>
            </a:pPr>
            <a:r>
              <a:rPr lang="en-US" sz="1500" kern="1200" dirty="0">
                <a:solidFill>
                  <a:prstClr val="white"/>
                </a:solidFill>
                <a:latin typeface="Roboto Condensed" panose="02000000000000000000" pitchFamily="2" charset="0"/>
                <a:ea typeface="Roboto Condensed" panose="02000000000000000000" pitchFamily="2" charset="0"/>
                <a:cs typeface="Calibri" panose="020F0502020204030204" pitchFamily="34" charset="0"/>
              </a:rPr>
              <a:t> + more </a:t>
            </a:r>
          </a:p>
        </p:txBody>
      </p:sp>
    </p:spTree>
    <p:extLst>
      <p:ext uri="{BB962C8B-B14F-4D97-AF65-F5344CB8AC3E}">
        <p14:creationId xmlns:p14="http://schemas.microsoft.com/office/powerpoint/2010/main" val="2905877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US" smtClean="0"/>
              <a:pPr/>
              <a:t>42</a:t>
            </a:fld>
            <a:endParaRPr lang="en-US"/>
          </a:p>
        </p:txBody>
      </p:sp>
      <p:pic>
        <p:nvPicPr>
          <p:cNvPr id="5" name="Picture 4" descr="Screen Shot 2018-08-17 at 2.11.1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7000"/>
            <a:ext cx="9144000" cy="4868883"/>
          </a:xfrm>
          <a:prstGeom prst="rect">
            <a:avLst/>
          </a:prstGeom>
        </p:spPr>
      </p:pic>
      <p:sp>
        <p:nvSpPr>
          <p:cNvPr id="6" name="TextBox 5"/>
          <p:cNvSpPr txBox="1"/>
          <p:nvPr/>
        </p:nvSpPr>
        <p:spPr>
          <a:xfrm>
            <a:off x="593792" y="4123046"/>
            <a:ext cx="4288505" cy="461665"/>
          </a:xfrm>
          <a:prstGeom prst="rect">
            <a:avLst/>
          </a:prstGeom>
          <a:noFill/>
        </p:spPr>
        <p:txBody>
          <a:bodyPr wrap="square" rtlCol="0">
            <a:spAutoFit/>
          </a:bodyPr>
          <a:lstStyle/>
          <a:p>
            <a:r>
              <a:rPr lang="en-US" sz="2400" dirty="0">
                <a:solidFill>
                  <a:schemeClr val="bg1"/>
                </a:solidFill>
              </a:rPr>
              <a:t>https://</a:t>
            </a:r>
            <a:r>
              <a:rPr lang="en-US" sz="2400" dirty="0" err="1">
                <a:solidFill>
                  <a:schemeClr val="bg1"/>
                </a:solidFill>
              </a:rPr>
              <a:t>westbigdatahub.org</a:t>
            </a:r>
            <a:r>
              <a:rPr lang="en-US" sz="2400" dirty="0">
                <a:solidFill>
                  <a:schemeClr val="bg1"/>
                </a:solidFill>
              </a:rPr>
              <a:t>/</a:t>
            </a:r>
          </a:p>
        </p:txBody>
      </p:sp>
    </p:spTree>
    <p:extLst>
      <p:ext uri="{BB962C8B-B14F-4D97-AF65-F5344CB8AC3E}">
        <p14:creationId xmlns:p14="http://schemas.microsoft.com/office/powerpoint/2010/main" val="3372010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228303" y="162552"/>
            <a:ext cx="8229600" cy="685800"/>
          </a:xfrm>
          <a:prstGeom prst="rect">
            <a:avLst/>
          </a:prstGeom>
          <a:noFill/>
          <a:ln>
            <a:noFill/>
          </a:ln>
        </p:spPr>
        <p:txBody>
          <a:bodyPr spcFirstLastPara="1" wrap="square" lIns="81107" tIns="40540" rIns="81107" bIns="40540" anchor="ctr" anchorCtr="0">
            <a:noAutofit/>
          </a:bodyPr>
          <a:lstStyle/>
          <a:p>
            <a:pPr algn="l"/>
            <a:r>
              <a:rPr lang="en-US" dirty="0"/>
              <a:t>Opportunities to engage with eScience…</a:t>
            </a:r>
            <a:endParaRPr dirty="0"/>
          </a:p>
        </p:txBody>
      </p:sp>
      <p:sp>
        <p:nvSpPr>
          <p:cNvPr id="903" name="Shape 903"/>
          <p:cNvSpPr txBox="1">
            <a:spLocks noGrp="1"/>
          </p:cNvSpPr>
          <p:nvPr>
            <p:ph type="body" idx="1"/>
          </p:nvPr>
        </p:nvSpPr>
        <p:spPr>
          <a:xfrm>
            <a:off x="409278" y="884555"/>
            <a:ext cx="8818584" cy="3764400"/>
          </a:xfrm>
          <a:prstGeom prst="rect">
            <a:avLst/>
          </a:prstGeom>
          <a:noFill/>
          <a:ln>
            <a:noFill/>
          </a:ln>
        </p:spPr>
        <p:txBody>
          <a:bodyPr spcFirstLastPara="1" wrap="square" lIns="81107" tIns="40540" rIns="81107" bIns="40540" anchor="t" anchorCtr="0">
            <a:noAutofit/>
          </a:bodyPr>
          <a:lstStyle/>
          <a:p>
            <a:pPr marL="304174" indent="-304174">
              <a:lnSpc>
                <a:spcPct val="90000"/>
              </a:lnSpc>
              <a:spcBef>
                <a:spcPts val="600"/>
              </a:spcBef>
              <a:buClr>
                <a:srgbClr val="9900FF"/>
              </a:buClr>
            </a:pPr>
            <a:r>
              <a:rPr lang="en-US" sz="2200" dirty="0">
                <a:solidFill>
                  <a:schemeClr val="tx1"/>
                </a:solidFill>
              </a:rPr>
              <a:t>Join our mailing list, “opt in” on the eScience homepage</a:t>
            </a:r>
          </a:p>
          <a:p>
            <a:pPr marL="304174" indent="-304174">
              <a:lnSpc>
                <a:spcPct val="90000"/>
              </a:lnSpc>
              <a:spcBef>
                <a:spcPts val="600"/>
              </a:spcBef>
              <a:buClr>
                <a:srgbClr val="9900FF"/>
              </a:buClr>
            </a:pPr>
            <a:r>
              <a:rPr lang="en-US" sz="2200" dirty="0">
                <a:solidFill>
                  <a:schemeClr val="tx1"/>
                </a:solidFill>
              </a:rPr>
              <a:t>Become an eScience Affiliate</a:t>
            </a:r>
          </a:p>
          <a:p>
            <a:pPr marL="761271" lvl="1" indent="-304174">
              <a:lnSpc>
                <a:spcPct val="90000"/>
              </a:lnSpc>
              <a:spcBef>
                <a:spcPts val="600"/>
              </a:spcBef>
              <a:buClr>
                <a:srgbClr val="9900FF"/>
              </a:buClr>
              <a:buSzPts val="2000"/>
              <a:buFont typeface="Arial"/>
              <a:buChar char="•"/>
            </a:pPr>
            <a:r>
              <a:rPr lang="en-US" sz="2000" b="1" i="1" dirty="0">
                <a:solidFill>
                  <a:srgbClr val="8838F7"/>
                </a:solidFill>
              </a:rPr>
              <a:t>NEW - Industry affiliate program</a:t>
            </a:r>
          </a:p>
          <a:p>
            <a:pPr marL="304174" indent="-304174">
              <a:lnSpc>
                <a:spcPct val="90000"/>
              </a:lnSpc>
              <a:spcBef>
                <a:spcPts val="600"/>
              </a:spcBef>
              <a:buClr>
                <a:srgbClr val="9900FF"/>
              </a:buClr>
            </a:pPr>
            <a:r>
              <a:rPr lang="en-US" sz="2200" dirty="0">
                <a:solidFill>
                  <a:schemeClr val="tx1"/>
                </a:solidFill>
              </a:rPr>
              <a:t>Hang out in the Data Science Studio, 6</a:t>
            </a:r>
            <a:r>
              <a:rPr lang="en-US" sz="2200" baseline="30000" dirty="0">
                <a:solidFill>
                  <a:schemeClr val="tx1"/>
                </a:solidFill>
              </a:rPr>
              <a:t>th</a:t>
            </a:r>
            <a:r>
              <a:rPr lang="en-US" sz="2200" dirty="0">
                <a:solidFill>
                  <a:schemeClr val="tx1"/>
                </a:solidFill>
              </a:rPr>
              <a:t> floor Physics/Astronomy Tower</a:t>
            </a:r>
          </a:p>
          <a:p>
            <a:pPr marL="304174" indent="-304174">
              <a:lnSpc>
                <a:spcPct val="90000"/>
              </a:lnSpc>
              <a:spcBef>
                <a:spcPts val="600"/>
              </a:spcBef>
              <a:buClr>
                <a:srgbClr val="9900FF"/>
              </a:buClr>
            </a:pPr>
            <a:r>
              <a:rPr lang="en-US" sz="2200" dirty="0">
                <a:solidFill>
                  <a:schemeClr val="tx1"/>
                </a:solidFill>
              </a:rPr>
              <a:t>Drop in for data science consultation hours</a:t>
            </a:r>
          </a:p>
          <a:p>
            <a:pPr marL="304174" indent="-304174">
              <a:lnSpc>
                <a:spcPct val="90000"/>
              </a:lnSpc>
              <a:spcBef>
                <a:spcPts val="600"/>
              </a:spcBef>
              <a:buClr>
                <a:srgbClr val="9900FF"/>
              </a:buClr>
            </a:pPr>
            <a:r>
              <a:rPr lang="en-US" sz="2200" dirty="0">
                <a:solidFill>
                  <a:schemeClr val="tx1"/>
                </a:solidFill>
              </a:rPr>
              <a:t>Submit an Incubator or DSSG proposal</a:t>
            </a:r>
          </a:p>
          <a:p>
            <a:pPr marL="342824" indent="-342824">
              <a:lnSpc>
                <a:spcPct val="90000"/>
              </a:lnSpc>
              <a:spcBef>
                <a:spcPts val="600"/>
              </a:spcBef>
              <a:buClr>
                <a:srgbClr val="9900FF"/>
              </a:buClr>
            </a:pPr>
            <a:r>
              <a:rPr lang="en-US" sz="2200" dirty="0">
                <a:solidFill>
                  <a:schemeClr val="tx1"/>
                </a:solidFill>
              </a:rPr>
              <a:t>Join a working group, attend a seminar</a:t>
            </a:r>
          </a:p>
          <a:p>
            <a:pPr marL="304174" indent="-304174">
              <a:lnSpc>
                <a:spcPct val="90000"/>
              </a:lnSpc>
              <a:spcBef>
                <a:spcPts val="600"/>
              </a:spcBef>
              <a:buClr>
                <a:srgbClr val="9900FF"/>
              </a:buClr>
            </a:pPr>
            <a:r>
              <a:rPr lang="en-US" sz="2200" dirty="0">
                <a:solidFill>
                  <a:schemeClr val="tx1"/>
                </a:solidFill>
              </a:rPr>
              <a:t>Participate in Software Carpentry, hack week, etc. </a:t>
            </a:r>
          </a:p>
          <a:p>
            <a:pPr marL="304174" indent="-304174">
              <a:lnSpc>
                <a:spcPct val="90000"/>
              </a:lnSpc>
              <a:spcBef>
                <a:spcPts val="600"/>
              </a:spcBef>
              <a:buClr>
                <a:srgbClr val="9900FF"/>
              </a:buClr>
            </a:pPr>
            <a:r>
              <a:rPr lang="en-US" sz="2200" dirty="0">
                <a:solidFill>
                  <a:schemeClr val="tx1"/>
                </a:solidFill>
              </a:rPr>
              <a:t>Collaborate on a grant proposal</a:t>
            </a:r>
          </a:p>
          <a:p>
            <a:pPr marL="0" indent="0">
              <a:lnSpc>
                <a:spcPct val="90000"/>
              </a:lnSpc>
              <a:spcBef>
                <a:spcPts val="600"/>
              </a:spcBef>
              <a:buClr>
                <a:srgbClr val="9900FF"/>
              </a:buClr>
              <a:buNone/>
            </a:pPr>
            <a:endParaRPr lang="en-US" sz="2200" dirty="0">
              <a:solidFill>
                <a:srgbClr val="8838F7"/>
              </a:solidFill>
            </a:endParaRPr>
          </a:p>
          <a:p>
            <a:pPr marL="0" indent="0">
              <a:lnSpc>
                <a:spcPct val="90000"/>
              </a:lnSpc>
              <a:spcBef>
                <a:spcPts val="600"/>
              </a:spcBef>
              <a:buClr>
                <a:srgbClr val="9900FF"/>
              </a:buClr>
              <a:buNone/>
            </a:pPr>
            <a:r>
              <a:rPr lang="en-US" sz="2400" dirty="0">
                <a:solidFill>
                  <a:srgbClr val="8838F7"/>
                </a:solidFill>
              </a:rPr>
              <a:t>Share your ideas and pain points…lets work together!</a:t>
            </a:r>
          </a:p>
          <a:p>
            <a:pPr marL="0" indent="0">
              <a:lnSpc>
                <a:spcPct val="90000"/>
              </a:lnSpc>
              <a:spcBef>
                <a:spcPts val="600"/>
              </a:spcBef>
              <a:buClr>
                <a:srgbClr val="9900FF"/>
              </a:buClr>
              <a:buNone/>
            </a:pPr>
            <a:endParaRPr sz="2200" dirty="0">
              <a:solidFill>
                <a:scrgbClr r="0" g="0" b="0"/>
              </a:solidFill>
            </a:endParaRPr>
          </a:p>
        </p:txBody>
      </p:sp>
      <p:sp>
        <p:nvSpPr>
          <p:cNvPr id="904" name="Shape 904"/>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43</a:t>
            </a:fld>
            <a:endParaRPr/>
          </a:p>
        </p:txBody>
      </p:sp>
    </p:spTree>
    <p:extLst>
      <p:ext uri="{BB962C8B-B14F-4D97-AF65-F5344CB8AC3E}">
        <p14:creationId xmlns:p14="http://schemas.microsoft.com/office/powerpoint/2010/main" val="841208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Shape 911" descr="eScience_Logo_RGB.ep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47565" y="439326"/>
            <a:ext cx="8198069" cy="1981200"/>
          </a:xfrm>
          <a:prstGeom prst="rect">
            <a:avLst/>
          </a:prstGeom>
          <a:noFill/>
          <a:ln>
            <a:noFill/>
          </a:ln>
        </p:spPr>
      </p:pic>
      <p:sp>
        <p:nvSpPr>
          <p:cNvPr id="912" name="Shape 91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44</a:t>
            </a:fld>
            <a:endParaRPr/>
          </a:p>
        </p:txBody>
      </p:sp>
      <p:pic>
        <p:nvPicPr>
          <p:cNvPr id="913" name="Shape 91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22650" y="3092326"/>
            <a:ext cx="1143150" cy="844675"/>
          </a:xfrm>
          <a:prstGeom prst="rect">
            <a:avLst/>
          </a:prstGeom>
          <a:noFill/>
          <a:ln>
            <a:noFill/>
          </a:ln>
        </p:spPr>
      </p:pic>
      <p:pic>
        <p:nvPicPr>
          <p:cNvPr id="914" name="Shape 9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530700" y="3193926"/>
            <a:ext cx="3359300" cy="654175"/>
          </a:xfrm>
          <a:prstGeom prst="rect">
            <a:avLst/>
          </a:prstGeom>
          <a:noFill/>
          <a:ln>
            <a:noFill/>
          </a:ln>
        </p:spPr>
      </p:pic>
      <p:pic>
        <p:nvPicPr>
          <p:cNvPr id="6" name="Picture 5" descr="Sloan.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3377" y="3943155"/>
            <a:ext cx="1042921" cy="1046876"/>
          </a:xfrm>
          <a:prstGeom prst="rect">
            <a:avLst/>
          </a:prstGeom>
        </p:spPr>
      </p:pic>
      <p:pic>
        <p:nvPicPr>
          <p:cNvPr id="7" name="Picture 6" descr="PNG WRF Logo and Text  from vector FINA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26484" y="3899074"/>
            <a:ext cx="2699455" cy="993029"/>
          </a:xfrm>
          <a:prstGeom prst="rect">
            <a:avLst/>
          </a:prstGeom>
        </p:spPr>
      </p:pic>
      <p:pic>
        <p:nvPicPr>
          <p:cNvPr id="8" name="Picture 7" descr="NSF_Logo.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42125" y="3979078"/>
            <a:ext cx="980847" cy="943676"/>
          </a:xfrm>
          <a:prstGeom prst="rect">
            <a:avLst/>
          </a:prstGeom>
        </p:spPr>
      </p:pic>
      <p:pic>
        <p:nvPicPr>
          <p:cNvPr id="9" name="Picture 8" descr="moore-logo-colo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2300" y="4152899"/>
            <a:ext cx="1926533" cy="719823"/>
          </a:xfrm>
          <a:prstGeom prst="rect">
            <a:avLst/>
          </a:prstGeom>
        </p:spPr>
      </p:pic>
      <p:sp>
        <p:nvSpPr>
          <p:cNvPr id="10" name="TextBox 9"/>
          <p:cNvSpPr txBox="1"/>
          <p:nvPr/>
        </p:nvSpPr>
        <p:spPr>
          <a:xfrm>
            <a:off x="1261312" y="2626661"/>
            <a:ext cx="2545545" cy="646236"/>
          </a:xfrm>
          <a:prstGeom prst="rect">
            <a:avLst/>
          </a:prstGeom>
          <a:noFill/>
        </p:spPr>
        <p:txBody>
          <a:bodyPr wrap="none" lIns="91344" tIns="45673" rIns="91344" bIns="45673" rtlCol="0">
            <a:spAutoFit/>
          </a:bodyPr>
          <a:lstStyle/>
          <a:p>
            <a:r>
              <a:rPr lang="en-US" sz="3600" dirty="0"/>
              <a:t>Thank You!</a:t>
            </a:r>
          </a:p>
        </p:txBody>
      </p:sp>
      <p:sp>
        <p:nvSpPr>
          <p:cNvPr id="2" name="TextBox 1"/>
          <p:cNvSpPr txBox="1"/>
          <p:nvPr/>
        </p:nvSpPr>
        <p:spPr>
          <a:xfrm>
            <a:off x="342901" y="3568700"/>
            <a:ext cx="3932018" cy="338532"/>
          </a:xfrm>
          <a:prstGeom prst="rect">
            <a:avLst/>
          </a:prstGeom>
          <a:noFill/>
        </p:spPr>
        <p:txBody>
          <a:bodyPr wrap="none" lIns="91420" tIns="45709" rIns="91420" bIns="45709" rtlCol="0">
            <a:spAutoFit/>
          </a:bodyPr>
          <a:lstStyle/>
          <a:p>
            <a:r>
              <a:rPr lang="en-US" sz="1600" i="1" dirty="0" err="1"/>
              <a:t>exec-director@escience.washington.edu</a:t>
            </a:r>
            <a:endParaRPr lang="en-US" sz="1600" i="1"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2712" y="470342"/>
            <a:ext cx="1141689" cy="584295"/>
          </a:xfrm>
          <a:prstGeom prst="rect">
            <a:avLst/>
          </a:prstGeom>
          <a:noFill/>
        </p:spPr>
        <p:txBody>
          <a:bodyPr wrap="none" lIns="90959" tIns="45482" rIns="90959" bIns="45482" rtlCol="0">
            <a:spAutoFit/>
          </a:bodyPr>
          <a:lstStyle/>
          <a:p>
            <a:r>
              <a:rPr lang="en-US" sz="3200" dirty="0"/>
              <a:t>Links</a:t>
            </a:r>
          </a:p>
        </p:txBody>
      </p:sp>
      <p:sp>
        <p:nvSpPr>
          <p:cNvPr id="2" name="TextBox 1"/>
          <p:cNvSpPr txBox="1"/>
          <p:nvPr/>
        </p:nvSpPr>
        <p:spPr>
          <a:xfrm>
            <a:off x="350348" y="1236717"/>
            <a:ext cx="6731127" cy="2893078"/>
          </a:xfrm>
          <a:prstGeom prst="rect">
            <a:avLst/>
          </a:prstGeom>
          <a:noFill/>
        </p:spPr>
        <p:txBody>
          <a:bodyPr wrap="none" lIns="91420" tIns="45709" rIns="91420" bIns="45709" rtlCol="0">
            <a:spAutoFit/>
          </a:bodyPr>
          <a:lstStyle/>
          <a:p>
            <a:r>
              <a:rPr lang="en-US"/>
              <a:t>“Creating Institutional Change in Data Science” Chronicles of Higher Ed, Mar 2018</a:t>
            </a:r>
          </a:p>
          <a:p>
            <a:r>
              <a:rPr lang="en-US"/>
              <a:t>(http://msdse.org/creating_institutional_change.html)</a:t>
            </a:r>
          </a:p>
          <a:p>
            <a:endParaRPr lang="en-US"/>
          </a:p>
          <a:p>
            <a:r>
              <a:rPr lang="en-US"/>
              <a:t>“Hack Weeks as a model for Data Science Education and Collaboration” </a:t>
            </a:r>
          </a:p>
          <a:p>
            <a:r>
              <a:rPr lang="en-US"/>
              <a:t>(arXiv:1711.00028)</a:t>
            </a:r>
          </a:p>
          <a:p>
            <a:endParaRPr lang="en-US"/>
          </a:p>
          <a:p>
            <a:r>
              <a:rPr lang="en-US"/>
              <a:t>eScience Winter Incubator:</a:t>
            </a:r>
          </a:p>
          <a:p>
            <a:r>
              <a:rPr lang="en-US"/>
              <a:t>http://escience.washington.edu/get-involved/incubator-programs/overview/</a:t>
            </a:r>
          </a:p>
          <a:p>
            <a:endParaRPr lang="en-US"/>
          </a:p>
          <a:p>
            <a:r>
              <a:rPr lang="en-US"/>
              <a:t>UW Data Science for Social Good:</a:t>
            </a:r>
          </a:p>
          <a:p>
            <a:r>
              <a:rPr lang="en-US"/>
              <a:t>http://escience.washington.edu/dssg/</a:t>
            </a:r>
          </a:p>
          <a:p>
            <a:endParaRPr lang="en-US"/>
          </a:p>
          <a:p>
            <a:endParaRPr lang="en-US"/>
          </a:p>
        </p:txBody>
      </p:sp>
    </p:spTree>
    <p:extLst>
      <p:ext uri="{BB962C8B-B14F-4D97-AF65-F5344CB8AC3E}">
        <p14:creationId xmlns:p14="http://schemas.microsoft.com/office/powerpoint/2010/main" val="30358830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457200" y="1462450"/>
            <a:ext cx="8480400" cy="3488100"/>
          </a:xfrm>
          <a:prstGeom prst="rect">
            <a:avLst/>
          </a:prstGeom>
          <a:noFill/>
          <a:ln>
            <a:noFill/>
          </a:ln>
        </p:spPr>
        <p:txBody>
          <a:bodyPr spcFirstLastPara="1" wrap="square" lIns="81107" tIns="40540" rIns="81107" bIns="40540" anchor="t" anchorCtr="0">
            <a:noAutofit/>
          </a:bodyPr>
          <a:lstStyle/>
          <a:p>
            <a:pPr marL="304174" indent="-304174">
              <a:lnSpc>
                <a:spcPct val="90000"/>
              </a:lnSpc>
              <a:spcBef>
                <a:spcPts val="0"/>
              </a:spcBef>
            </a:pPr>
            <a:r>
              <a:rPr lang="en-US" sz="2200" dirty="0"/>
              <a:t>Foundations recognize the emergence of data-intensive discovery as an important new approach that would lead to new advances in research</a:t>
            </a:r>
            <a:endParaRPr sz="2200" dirty="0"/>
          </a:p>
          <a:p>
            <a:pPr marL="304175" indent="-304175">
              <a:lnSpc>
                <a:spcPct val="90000"/>
              </a:lnSpc>
              <a:spcBef>
                <a:spcPts val="535"/>
              </a:spcBef>
            </a:pPr>
            <a:r>
              <a:rPr lang="en-US" sz="2200" dirty="0"/>
              <a:t>They perceived a number of impediments to success</a:t>
            </a:r>
            <a:endParaRPr sz="2200" dirty="0"/>
          </a:p>
          <a:p>
            <a:pPr marL="304175" indent="-304175">
              <a:lnSpc>
                <a:spcPct val="90000"/>
              </a:lnSpc>
              <a:spcBef>
                <a:spcPts val="535"/>
              </a:spcBef>
            </a:pPr>
            <a:r>
              <a:rPr lang="en-US" sz="2200" dirty="0"/>
              <a:t>They sought partners who were prepared to work together in a </a:t>
            </a:r>
            <a:r>
              <a:rPr lang="en-US" sz="2200" u="sng" dirty="0"/>
              <a:t>distributed</a:t>
            </a:r>
            <a:r>
              <a:rPr lang="en-US" sz="2200" dirty="0"/>
              <a:t> </a:t>
            </a:r>
            <a:r>
              <a:rPr lang="en-US" sz="2200" u="sng" dirty="0"/>
              <a:t>collaborative</a:t>
            </a:r>
            <a:r>
              <a:rPr lang="en-US" sz="2200" dirty="0"/>
              <a:t> </a:t>
            </a:r>
            <a:r>
              <a:rPr lang="en-US" sz="2200" u="sng" dirty="0"/>
              <a:t>experiment</a:t>
            </a:r>
            <a:r>
              <a:rPr lang="en-US" sz="2200" dirty="0"/>
              <a:t> focused on tackling these impediments</a:t>
            </a:r>
            <a:endParaRPr sz="2200" dirty="0"/>
          </a:p>
        </p:txBody>
      </p:sp>
      <p:pic>
        <p:nvPicPr>
          <p:cNvPr id="296" name="Shape 296" descr="Sloa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38400" y="4095751"/>
            <a:ext cx="776806" cy="810466"/>
          </a:xfrm>
          <a:prstGeom prst="rect">
            <a:avLst/>
          </a:prstGeom>
          <a:noFill/>
          <a:ln>
            <a:noFill/>
          </a:ln>
        </p:spPr>
      </p:pic>
      <p:pic>
        <p:nvPicPr>
          <p:cNvPr id="297" name="Shape 297" descr="moore-logo-color.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600" y="4171954"/>
            <a:ext cx="1600200" cy="621445"/>
          </a:xfrm>
          <a:prstGeom prst="rect">
            <a:avLst/>
          </a:prstGeom>
          <a:noFill/>
          <a:ln>
            <a:noFill/>
          </a:ln>
        </p:spPr>
      </p:pic>
      <p:pic>
        <p:nvPicPr>
          <p:cNvPr id="298" name="Shape 298" descr="UW.Signature_ctr_269 2[2](1).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162800" y="4118721"/>
            <a:ext cx="1302474" cy="662829"/>
          </a:xfrm>
          <a:prstGeom prst="rect">
            <a:avLst/>
          </a:prstGeom>
          <a:noFill/>
          <a:ln>
            <a:noFill/>
          </a:ln>
        </p:spPr>
      </p:pic>
      <p:pic>
        <p:nvPicPr>
          <p:cNvPr id="299" name="Shape 29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410200" y="4236699"/>
            <a:ext cx="1371600" cy="468651"/>
          </a:xfrm>
          <a:prstGeom prst="rect">
            <a:avLst/>
          </a:prstGeom>
          <a:noFill/>
          <a:ln>
            <a:noFill/>
          </a:ln>
        </p:spPr>
      </p:pic>
      <p:pic>
        <p:nvPicPr>
          <p:cNvPr id="300" name="Shape 300" descr="NYU.jp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581403" y="4222102"/>
            <a:ext cx="1448351" cy="491562"/>
          </a:xfrm>
          <a:prstGeom prst="rect">
            <a:avLst/>
          </a:prstGeom>
          <a:noFill/>
          <a:ln>
            <a:noFill/>
          </a:ln>
        </p:spPr>
      </p:pic>
      <p:sp>
        <p:nvSpPr>
          <p:cNvPr id="301" name="Shape 301"/>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r>
              <a:rPr lang="en-US" dirty="0"/>
              <a:t>First Turning Point</a:t>
            </a:r>
            <a:endParaRPr dirty="0"/>
          </a:p>
          <a:p>
            <a:r>
              <a:rPr lang="en-US" dirty="0"/>
              <a:t>Genesis of the Moore/Sloan “Data Science Environments” effort</a:t>
            </a:r>
            <a:endParaRPr dirty="0"/>
          </a:p>
        </p:txBody>
      </p:sp>
      <p:sp>
        <p:nvSpPr>
          <p:cNvPr id="302" name="Shape 302"/>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5</a:t>
            </a:fld>
            <a:endParaRPr/>
          </a:p>
        </p:txBody>
      </p:sp>
      <p:sp>
        <p:nvSpPr>
          <p:cNvPr id="2" name="Rectangle 1"/>
          <p:cNvSpPr/>
          <p:nvPr/>
        </p:nvSpPr>
        <p:spPr>
          <a:xfrm>
            <a:off x="4479668" y="2417863"/>
            <a:ext cx="184626" cy="307754"/>
          </a:xfrm>
          <a:prstGeom prst="rect">
            <a:avLst/>
          </a:prstGeom>
        </p:spPr>
        <p:txBody>
          <a:bodyPr wrap="none" lIns="91420" tIns="45709" rIns="91420" bIns="45709">
            <a:spAutoFit/>
          </a:bodyPr>
          <a:lstStyle/>
          <a:p>
            <a:r>
              <a:rPr lang="en-US" dirty="0"/>
              <a:t>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457200" y="1449075"/>
            <a:ext cx="8080800" cy="3501600"/>
          </a:xfrm>
          <a:prstGeom prst="rect">
            <a:avLst/>
          </a:prstGeom>
          <a:noFill/>
          <a:ln>
            <a:noFill/>
          </a:ln>
        </p:spPr>
        <p:txBody>
          <a:bodyPr spcFirstLastPara="1" wrap="square" lIns="81107" tIns="40540" rIns="81107" bIns="40540" anchor="t" anchorCtr="0">
            <a:noAutofit/>
          </a:bodyPr>
          <a:lstStyle/>
          <a:p>
            <a:pPr marL="304174" indent="-304174">
              <a:lnSpc>
                <a:spcPct val="90000"/>
              </a:lnSpc>
              <a:spcBef>
                <a:spcPts val="535"/>
              </a:spcBef>
            </a:pPr>
            <a:r>
              <a:rPr lang="en-US"/>
              <a:t>UW Provost allocates a number of half faculty positions to accelerate the recruiting of “Pi-shaped” faculty</a:t>
            </a:r>
            <a:endParaRPr/>
          </a:p>
          <a:p>
            <a:pPr marL="659046" lvl="1" indent="-253479">
              <a:lnSpc>
                <a:spcPct val="90000"/>
              </a:lnSpc>
              <a:spcBef>
                <a:spcPts val="535"/>
              </a:spcBef>
            </a:pPr>
            <a:r>
              <a:rPr lang="en-US"/>
              <a:t>Faculty with expertise both in data science methodologies and in data science application areas</a:t>
            </a:r>
            <a:endParaRPr/>
          </a:p>
          <a:p>
            <a:pPr marL="304174" indent="-304174">
              <a:lnSpc>
                <a:spcPct val="90000"/>
              </a:lnSpc>
              <a:spcBef>
                <a:spcPts val="535"/>
              </a:spcBef>
            </a:pPr>
            <a:r>
              <a:rPr lang="en-US"/>
              <a:t>WRF gift provides Chairs, Professorships, and startup funds to enable us to attract and retain the very strongest people to these positions</a:t>
            </a:r>
            <a:endParaRPr/>
          </a:p>
          <a:p>
            <a:pPr marL="304174" indent="-304174">
              <a:lnSpc>
                <a:spcPct val="90000"/>
              </a:lnSpc>
              <a:spcBef>
                <a:spcPts val="535"/>
              </a:spcBef>
            </a:pPr>
            <a:r>
              <a:rPr lang="en-US"/>
              <a:t>WRF gift also enables us to remodel and equip our space: the WRF Data Science Studio</a:t>
            </a:r>
            <a:endParaRPr/>
          </a:p>
        </p:txBody>
      </p:sp>
      <p:sp>
        <p:nvSpPr>
          <p:cNvPr id="233" name="Shape 233"/>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r>
              <a:rPr lang="en-US"/>
              <a:t>Second Turning Point</a:t>
            </a:r>
            <a:endParaRPr/>
          </a:p>
          <a:p>
            <a:r>
              <a:rPr lang="en-US"/>
              <a:t>The Washington Research Foundation</a:t>
            </a:r>
            <a:endParaRPr/>
          </a:p>
        </p:txBody>
      </p:sp>
      <p:sp>
        <p:nvSpPr>
          <p:cNvPr id="234" name="Shape 234"/>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6</a:t>
            </a:fld>
            <a:endParaRPr/>
          </a:p>
        </p:txBody>
      </p:sp>
      <p:pic>
        <p:nvPicPr>
          <p:cNvPr id="235" name="Shape 2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153127" y="4062077"/>
            <a:ext cx="2574199" cy="650970"/>
          </a:xfrm>
          <a:prstGeom prst="rect">
            <a:avLst/>
          </a:prstGeom>
          <a:noFill/>
          <a:ln>
            <a:noFill/>
          </a:ln>
        </p:spPr>
      </p:pic>
    </p:spTree>
    <p:extLst>
      <p:ext uri="{BB962C8B-B14F-4D97-AF65-F5344CB8AC3E}">
        <p14:creationId xmlns:p14="http://schemas.microsoft.com/office/powerpoint/2010/main" val="1836326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457200" y="1449075"/>
            <a:ext cx="8080800" cy="3501600"/>
          </a:xfrm>
          <a:prstGeom prst="rect">
            <a:avLst/>
          </a:prstGeom>
          <a:noFill/>
          <a:ln>
            <a:noFill/>
          </a:ln>
        </p:spPr>
        <p:txBody>
          <a:bodyPr spcFirstLastPara="1" wrap="square" lIns="81107" tIns="40540" rIns="81107" bIns="40540" anchor="t" anchorCtr="0">
            <a:noAutofit/>
          </a:bodyPr>
          <a:lstStyle/>
          <a:p>
            <a:pPr marL="0" indent="0">
              <a:lnSpc>
                <a:spcPct val="90000"/>
              </a:lnSpc>
              <a:spcBef>
                <a:spcPts val="535"/>
              </a:spcBef>
              <a:buNone/>
            </a:pPr>
            <a:r>
              <a:rPr lang="en-US" dirty="0"/>
              <a:t>May 10th 2018, eScience received permanent funding from the Provost</a:t>
            </a:r>
            <a:endParaRPr dirty="0"/>
          </a:p>
          <a:p>
            <a:pPr marL="457097" lvl="1" indent="0">
              <a:lnSpc>
                <a:spcPct val="90000"/>
              </a:lnSpc>
              <a:spcBef>
                <a:spcPts val="535"/>
              </a:spcBef>
              <a:buSzPts val="2000"/>
              <a:buNone/>
            </a:pPr>
            <a:endParaRPr dirty="0"/>
          </a:p>
          <a:p>
            <a:pPr marL="0" indent="0">
              <a:lnSpc>
                <a:spcPct val="90000"/>
              </a:lnSpc>
              <a:spcBef>
                <a:spcPts val="535"/>
              </a:spcBef>
              <a:buNone/>
            </a:pPr>
            <a:endParaRPr lang="en-US" b="1" i="1" dirty="0"/>
          </a:p>
          <a:p>
            <a:pPr marL="0" indent="0">
              <a:lnSpc>
                <a:spcPct val="90000"/>
              </a:lnSpc>
              <a:spcBef>
                <a:spcPts val="535"/>
              </a:spcBef>
              <a:buNone/>
            </a:pPr>
            <a:endParaRPr lang="en-US" b="1" i="1" dirty="0"/>
          </a:p>
          <a:p>
            <a:pPr marL="0" indent="0">
              <a:lnSpc>
                <a:spcPct val="90000"/>
              </a:lnSpc>
              <a:spcBef>
                <a:spcPts val="535"/>
              </a:spcBef>
              <a:buNone/>
            </a:pPr>
            <a:endParaRPr lang="en-US" b="1" i="1" dirty="0"/>
          </a:p>
          <a:p>
            <a:pPr marL="0" indent="0">
              <a:lnSpc>
                <a:spcPct val="90000"/>
              </a:lnSpc>
              <a:spcBef>
                <a:spcPts val="535"/>
              </a:spcBef>
              <a:buNone/>
            </a:pPr>
            <a:r>
              <a:rPr lang="en-US" b="1" i="1" dirty="0"/>
              <a:t>From start-up to permanent organization…</a:t>
            </a:r>
            <a:endParaRPr b="1" i="1" dirty="0"/>
          </a:p>
          <a:p>
            <a:pPr marL="659046" lvl="1" indent="-253479">
              <a:lnSpc>
                <a:spcPct val="90000"/>
              </a:lnSpc>
              <a:spcBef>
                <a:spcPts val="535"/>
              </a:spcBef>
            </a:pPr>
            <a:r>
              <a:rPr lang="en-US" dirty="0"/>
              <a:t>Expand our reach and collaborations across campus</a:t>
            </a:r>
            <a:endParaRPr dirty="0"/>
          </a:p>
          <a:p>
            <a:pPr marL="659046" lvl="1" indent="-253479">
              <a:lnSpc>
                <a:spcPct val="90000"/>
              </a:lnSpc>
              <a:spcBef>
                <a:spcPts val="535"/>
              </a:spcBef>
            </a:pPr>
            <a:r>
              <a:rPr lang="en-US" dirty="0"/>
              <a:t>Increase the breadth and depth of data scientist staff expertise</a:t>
            </a:r>
            <a:endParaRPr dirty="0"/>
          </a:p>
          <a:p>
            <a:pPr marL="659046" lvl="1" indent="-253479">
              <a:lnSpc>
                <a:spcPct val="90000"/>
              </a:lnSpc>
              <a:spcBef>
                <a:spcPts val="535"/>
              </a:spcBef>
            </a:pPr>
            <a:r>
              <a:rPr lang="en-US" dirty="0"/>
              <a:t>Support both beginning &amp; advance data science activities</a:t>
            </a:r>
          </a:p>
          <a:p>
            <a:pPr marL="659046" lvl="1" indent="-253479">
              <a:lnSpc>
                <a:spcPct val="90000"/>
              </a:lnSpc>
              <a:spcBef>
                <a:spcPts val="535"/>
              </a:spcBef>
            </a:pPr>
            <a:r>
              <a:rPr lang="en-US" dirty="0"/>
              <a:t>Foster industry partnerships &amp; entrepreneurship</a:t>
            </a:r>
            <a:endParaRPr dirty="0"/>
          </a:p>
        </p:txBody>
      </p:sp>
      <p:pic>
        <p:nvPicPr>
          <p:cNvPr id="244" name="Shape 244" descr="UW.Signature_ctr_269 2[2](1).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1159" y="2041578"/>
            <a:ext cx="2574274" cy="1310050"/>
          </a:xfrm>
          <a:prstGeom prst="rect">
            <a:avLst/>
          </a:prstGeom>
          <a:noFill/>
          <a:ln>
            <a:noFill/>
          </a:ln>
        </p:spPr>
      </p:pic>
      <p:sp>
        <p:nvSpPr>
          <p:cNvPr id="245" name="Shape 245"/>
          <p:cNvSpPr txBox="1">
            <a:spLocks noGrp="1"/>
          </p:cNvSpPr>
          <p:nvPr>
            <p:ph type="title"/>
          </p:nvPr>
        </p:nvSpPr>
        <p:spPr>
          <a:xfrm>
            <a:off x="381000" y="438150"/>
            <a:ext cx="8229600" cy="685800"/>
          </a:xfrm>
          <a:prstGeom prst="rect">
            <a:avLst/>
          </a:prstGeom>
          <a:noFill/>
          <a:ln>
            <a:noFill/>
          </a:ln>
        </p:spPr>
        <p:txBody>
          <a:bodyPr spcFirstLastPara="1" wrap="square" lIns="81107" tIns="40540" rIns="81107" bIns="40540" anchor="ctr" anchorCtr="0">
            <a:noAutofit/>
          </a:bodyPr>
          <a:lstStyle/>
          <a:p>
            <a:r>
              <a:rPr lang="en-US" dirty="0"/>
              <a:t>Third Turning Point</a:t>
            </a:r>
            <a:endParaRPr dirty="0"/>
          </a:p>
          <a:p>
            <a:r>
              <a:rPr lang="en-US" dirty="0"/>
              <a:t>A Permanent Institute Looking Toward a Bright Future</a:t>
            </a:r>
            <a:endParaRPr dirty="0"/>
          </a:p>
        </p:txBody>
      </p:sp>
      <p:sp>
        <p:nvSpPr>
          <p:cNvPr id="247" name="Shape 247"/>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7</a:t>
            </a:fld>
            <a:endParaRPr/>
          </a:p>
        </p:txBody>
      </p:sp>
    </p:spTree>
    <p:extLst>
      <p:ext uri="{BB962C8B-B14F-4D97-AF65-F5344CB8AC3E}">
        <p14:creationId xmlns:p14="http://schemas.microsoft.com/office/powerpoint/2010/main" val="1070328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2129652" y="451275"/>
            <a:ext cx="4833300" cy="864300"/>
          </a:xfrm>
          <a:prstGeom prst="rect">
            <a:avLst/>
          </a:prstGeom>
        </p:spPr>
        <p:txBody>
          <a:bodyPr spcFirstLastPara="1" wrap="square" lIns="81107" tIns="40540" rIns="81107" bIns="40540" anchor="ctr" anchorCtr="0">
            <a:noAutofit/>
          </a:bodyPr>
          <a:lstStyle/>
          <a:p>
            <a:r>
              <a:rPr lang="en-US" sz="3200">
                <a:latin typeface="Arial"/>
                <a:ea typeface="Arial"/>
                <a:cs typeface="Arial"/>
                <a:sym typeface="Arial"/>
              </a:rPr>
              <a:t>UW eScience Institute Since 2008</a:t>
            </a:r>
            <a:r>
              <a:rPr lang="en-US" sz="1100">
                <a:latin typeface="Arial"/>
                <a:ea typeface="Arial"/>
                <a:cs typeface="Arial"/>
                <a:sym typeface="Arial"/>
              </a:rPr>
              <a:t> </a:t>
            </a:r>
            <a:endParaRPr/>
          </a:p>
        </p:txBody>
      </p:sp>
      <p:sp>
        <p:nvSpPr>
          <p:cNvPr id="266" name="Shape 266"/>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8</a:t>
            </a:fld>
            <a:endParaRPr/>
          </a:p>
        </p:txBody>
      </p:sp>
      <p:pic>
        <p:nvPicPr>
          <p:cNvPr id="267" name="Shape 2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 y="296750"/>
            <a:ext cx="2364675" cy="1338750"/>
          </a:xfrm>
          <a:prstGeom prst="rect">
            <a:avLst/>
          </a:prstGeom>
          <a:noFill/>
          <a:ln>
            <a:noFill/>
          </a:ln>
        </p:spPr>
      </p:pic>
      <p:pic>
        <p:nvPicPr>
          <p:cNvPr id="268" name="Shape 26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040575" y="296752"/>
            <a:ext cx="2103425" cy="1583625"/>
          </a:xfrm>
          <a:prstGeom prst="rect">
            <a:avLst/>
          </a:prstGeom>
          <a:noFill/>
          <a:ln>
            <a:noFill/>
          </a:ln>
        </p:spPr>
      </p:pic>
      <p:pic>
        <p:nvPicPr>
          <p:cNvPr id="269" name="Shape 26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359227" y="2391151"/>
            <a:ext cx="2746251" cy="2612300"/>
          </a:xfrm>
          <a:prstGeom prst="rect">
            <a:avLst/>
          </a:prstGeom>
          <a:noFill/>
          <a:ln>
            <a:noFill/>
          </a:ln>
        </p:spPr>
      </p:pic>
      <p:sp>
        <p:nvSpPr>
          <p:cNvPr id="270" name="Shape 270"/>
          <p:cNvSpPr txBox="1">
            <a:spLocks noGrp="1"/>
          </p:cNvSpPr>
          <p:nvPr>
            <p:ph type="body" idx="1"/>
          </p:nvPr>
        </p:nvSpPr>
        <p:spPr>
          <a:xfrm>
            <a:off x="109825" y="1880375"/>
            <a:ext cx="6676800" cy="1960200"/>
          </a:xfrm>
          <a:prstGeom prst="rect">
            <a:avLst/>
          </a:prstGeom>
          <a:noFill/>
          <a:ln>
            <a:noFill/>
          </a:ln>
        </p:spPr>
        <p:txBody>
          <a:bodyPr spcFirstLastPara="1" wrap="square" lIns="81107" tIns="40540" rIns="81107" bIns="40540" anchor="t" anchorCtr="0">
            <a:noAutofit/>
          </a:bodyPr>
          <a:lstStyle/>
          <a:p>
            <a:pPr marL="0" indent="0">
              <a:spcBef>
                <a:spcPts val="0"/>
              </a:spcBef>
              <a:buNone/>
            </a:pPr>
            <a:r>
              <a:rPr lang="en-US"/>
              <a:t>The eScience Institute </a:t>
            </a:r>
            <a:r>
              <a:rPr lang="en-US" b="1"/>
              <a:t>empowers</a:t>
            </a:r>
            <a:r>
              <a:rPr lang="en-US"/>
              <a:t> researchers and students in all fields to answer fundamental questions through the use of large, complex, and noisy data.  As the </a:t>
            </a:r>
            <a:r>
              <a:rPr lang="en-US" b="1"/>
              <a:t>hub</a:t>
            </a:r>
            <a:r>
              <a:rPr lang="en-US"/>
              <a:t> of data-intensive discovery on campus, we lead a </a:t>
            </a:r>
            <a:r>
              <a:rPr lang="en-US" b="1"/>
              <a:t>community</a:t>
            </a:r>
            <a:r>
              <a:rPr lang="en-US"/>
              <a:t> of innovators in the techniques,  technologies, and best practices of data science and the fields that depend on them. </a:t>
            </a:r>
            <a:endParaRPr/>
          </a:p>
        </p:txBody>
      </p:sp>
      <p:pic>
        <p:nvPicPr>
          <p:cNvPr id="271" name="Shape 27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52400" y="3992975"/>
            <a:ext cx="4284260" cy="998125"/>
          </a:xfrm>
          <a:prstGeom prst="rect">
            <a:avLst/>
          </a:prstGeom>
          <a:noFill/>
          <a:ln>
            <a:noFill/>
          </a:ln>
        </p:spPr>
      </p:pic>
    </p:spTree>
    <p:extLst>
      <p:ext uri="{BB962C8B-B14F-4D97-AF65-F5344CB8AC3E}">
        <p14:creationId xmlns:p14="http://schemas.microsoft.com/office/powerpoint/2010/main" val="319361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Shape 1002"/>
          <p:cNvSpPr txBox="1">
            <a:spLocks noGrp="1"/>
          </p:cNvSpPr>
          <p:nvPr>
            <p:ph type="title"/>
          </p:nvPr>
        </p:nvSpPr>
        <p:spPr>
          <a:xfrm>
            <a:off x="384050" y="438897"/>
            <a:ext cx="8229600" cy="885300"/>
          </a:xfrm>
          <a:prstGeom prst="rect">
            <a:avLst/>
          </a:prstGeom>
          <a:noFill/>
          <a:ln>
            <a:noFill/>
          </a:ln>
        </p:spPr>
        <p:txBody>
          <a:bodyPr spcFirstLastPara="1" wrap="square" lIns="81107" tIns="40540" rIns="81107" bIns="40540" anchor="ctr" anchorCtr="0">
            <a:noAutofit/>
          </a:bodyPr>
          <a:lstStyle/>
          <a:p>
            <a:pPr algn="l"/>
            <a:r>
              <a:rPr lang="en-US" dirty="0"/>
              <a:t>WRF Data Science Studio</a:t>
            </a:r>
            <a:endParaRPr dirty="0"/>
          </a:p>
          <a:p>
            <a:pPr algn="l"/>
            <a:r>
              <a:rPr lang="en-US" sz="2000" i="1" dirty="0"/>
              <a:t>Thanks to partnership with libraries</a:t>
            </a:r>
            <a:endParaRPr sz="2000" i="1" dirty="0"/>
          </a:p>
        </p:txBody>
      </p:sp>
      <p:pic>
        <p:nvPicPr>
          <p:cNvPr id="1003" name="Shape 1003" descr="6942.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5737" y="1428750"/>
            <a:ext cx="4230130" cy="3102206"/>
          </a:xfrm>
          <a:prstGeom prst="rect">
            <a:avLst/>
          </a:prstGeom>
          <a:noFill/>
          <a:ln>
            <a:noFill/>
          </a:ln>
        </p:spPr>
      </p:pic>
      <p:sp>
        <p:nvSpPr>
          <p:cNvPr id="1004" name="Shape 1004"/>
          <p:cNvSpPr/>
          <p:nvPr/>
        </p:nvSpPr>
        <p:spPr>
          <a:xfrm>
            <a:off x="2133600" y="2517328"/>
            <a:ext cx="1219200" cy="283022"/>
          </a:xfrm>
          <a:prstGeom prst="rect">
            <a:avLst/>
          </a:prstGeom>
          <a:noFill/>
          <a:ln w="57150" cap="flat" cmpd="sng">
            <a:solidFill>
              <a:srgbClr val="800000"/>
            </a:solidFill>
            <a:prstDash val="solid"/>
            <a:round/>
            <a:headEnd type="none" w="sm" len="sm"/>
            <a:tailEnd type="none" w="sm" len="sm"/>
          </a:ln>
        </p:spPr>
        <p:txBody>
          <a:bodyPr spcFirstLastPara="1" wrap="square" lIns="86331" tIns="43165" rIns="86331" bIns="43165" anchor="ctr" anchorCtr="0">
            <a:noAutofit/>
          </a:bodyPr>
          <a:lstStyle/>
          <a:p>
            <a:pPr algn="ctr"/>
            <a:endParaRPr sz="1800">
              <a:solidFill>
                <a:srgbClr val="FFFFFF"/>
              </a:solidFill>
              <a:latin typeface="Calibri"/>
              <a:ea typeface="Calibri"/>
              <a:cs typeface="Calibri"/>
              <a:sym typeface="Calibri"/>
            </a:endParaRPr>
          </a:p>
        </p:txBody>
      </p:sp>
      <p:sp>
        <p:nvSpPr>
          <p:cNvPr id="1005" name="Shape 1005"/>
          <p:cNvSpPr txBox="1">
            <a:spLocks noGrp="1"/>
          </p:cNvSpPr>
          <p:nvPr>
            <p:ph type="sldNum" idx="12"/>
          </p:nvPr>
        </p:nvSpPr>
        <p:spPr>
          <a:xfrm>
            <a:off x="8556784" y="4749851"/>
            <a:ext cx="548700" cy="393600"/>
          </a:xfrm>
          <a:prstGeom prst="rect">
            <a:avLst/>
          </a:prstGeom>
        </p:spPr>
        <p:txBody>
          <a:bodyPr spcFirstLastPara="1" wrap="square" lIns="81107" tIns="40540" rIns="81107" bIns="40540" anchor="t" anchorCtr="0">
            <a:noAutofit/>
          </a:bodyPr>
          <a:lstStyle/>
          <a:p>
            <a:fld id="{00000000-1234-1234-1234-123412341234}" type="slidenum">
              <a:rPr lang="en-US"/>
              <a:pPr/>
              <a:t>9</a:t>
            </a:fld>
            <a:endParaRPr/>
          </a:p>
        </p:txBody>
      </p:sp>
      <p:pic>
        <p:nvPicPr>
          <p:cNvPr id="1006" name="Shape 100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91640" y="378975"/>
            <a:ext cx="2930051" cy="1765897"/>
          </a:xfrm>
          <a:prstGeom prst="rect">
            <a:avLst/>
          </a:prstGeom>
          <a:noFill/>
          <a:ln>
            <a:noFill/>
          </a:ln>
        </p:spPr>
      </p:pic>
      <p:pic>
        <p:nvPicPr>
          <p:cNvPr id="1007" name="Shape 1007" descr="phot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14136" y="2264700"/>
            <a:ext cx="3091338" cy="2131035"/>
          </a:xfrm>
          <a:prstGeom prst="rect">
            <a:avLst/>
          </a:prstGeom>
          <a:noFill/>
          <a:ln>
            <a:noFill/>
          </a:ln>
        </p:spPr>
      </p:pic>
      <p:pic>
        <p:nvPicPr>
          <p:cNvPr id="1008" name="Shape 1008" descr="a_UW_DSS_1.jp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137162" y="3368066"/>
            <a:ext cx="2743202" cy="1673330"/>
          </a:xfrm>
          <a:prstGeom prst="rect">
            <a:avLst/>
          </a:prstGeom>
          <a:noFill/>
          <a:ln>
            <a:noFill/>
          </a:ln>
        </p:spPr>
      </p:pic>
      <p:pic>
        <p:nvPicPr>
          <p:cNvPr id="9" name="Shape 785"/>
          <p:cNvPicPr preferRelativeResize="0"/>
          <p:nvPr/>
        </p:nvPicPr>
        <p:blipFill>
          <a:blip r:embed="rId7">
            <a:alphaModFix/>
          </a:blip>
          <a:stretch>
            <a:fillRect/>
          </a:stretch>
        </p:blipFill>
        <p:spPr>
          <a:xfrm>
            <a:off x="4691673" y="1928274"/>
            <a:ext cx="1573500" cy="1573500"/>
          </a:xfrm>
          <a:prstGeom prst="rect">
            <a:avLst/>
          </a:prstGeom>
          <a:noFill/>
          <a:ln>
            <a:noFill/>
          </a:ln>
        </p:spPr>
      </p:pic>
    </p:spTree>
    <p:extLst>
      <p:ext uri="{BB962C8B-B14F-4D97-AF65-F5344CB8AC3E}">
        <p14:creationId xmlns:p14="http://schemas.microsoft.com/office/powerpoint/2010/main" val="520616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5B2EFD17-B642-4A8E-B4D4-403FB5F0F0D0}" vid="{A11E7C3B-297E-4339-B561-A10078534E93}"/>
    </a:ext>
  </a:extLst>
</a:theme>
</file>

<file path=ppt/theme/theme4.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5B2EFD17-B642-4A8E-B4D4-403FB5F0F0D0}" vid="{92580BC6-7C7F-4FDC-9373-39F6AED8733B}"/>
    </a:ext>
  </a:extLst>
</a:theme>
</file>

<file path=ppt/theme/theme5.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657</TotalTime>
  <Words>3058</Words>
  <Application>Microsoft Macintosh PowerPoint</Application>
  <PresentationFormat>On-screen Show (16:9)</PresentationFormat>
  <Paragraphs>489</Paragraphs>
  <Slides>45</Slides>
  <Notes>44</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45</vt:i4>
      </vt:variant>
    </vt:vector>
  </HeadingPairs>
  <TitlesOfParts>
    <vt:vector size="63" baseType="lpstr">
      <vt:lpstr>Calibri</vt:lpstr>
      <vt:lpstr>Wingdings</vt:lpstr>
      <vt:lpstr>Segoe UI Light</vt:lpstr>
      <vt:lpstr>Segoe UI Semilight</vt:lpstr>
      <vt:lpstr>Arial</vt:lpstr>
      <vt:lpstr>Lato Light</vt:lpstr>
      <vt:lpstr>Segoe UI</vt:lpstr>
      <vt:lpstr>Roboto Condensed Light</vt:lpstr>
      <vt:lpstr>Consolas</vt:lpstr>
      <vt:lpstr>Franklin Gothic Book</vt:lpstr>
      <vt:lpstr>Segoe UI Semibold</vt:lpstr>
      <vt:lpstr>Roboto Condensed</vt:lpstr>
      <vt:lpstr>Office Theme</vt:lpstr>
      <vt:lpstr>Office Theme</vt:lpstr>
      <vt:lpstr>5-50113_Microsoft_Ready_Light_Template</vt:lpstr>
      <vt:lpstr>5-50113_Microsoft_Ready_Dark_Template</vt:lpstr>
      <vt:lpstr>Black</vt:lpstr>
      <vt:lpstr>1_Black</vt:lpstr>
      <vt:lpstr>PowerPoint Presentation</vt:lpstr>
      <vt:lpstr>Our Society is Facing a Data Deluge</vt:lpstr>
      <vt:lpstr>PowerPoint Presentation</vt:lpstr>
      <vt:lpstr>The Beginning Initial Concept and Institute Founded</vt:lpstr>
      <vt:lpstr>First Turning Point Genesis of the Moore/Sloan “Data Science Environments” effort</vt:lpstr>
      <vt:lpstr>Second Turning Point The Washington Research Foundation</vt:lpstr>
      <vt:lpstr>Third Turning Point A Permanent Institute Looking Toward a Bright Future</vt:lpstr>
      <vt:lpstr>UW eScience Institute Since 2008 </vt:lpstr>
      <vt:lpstr>WRF Data Science Studio Thanks to partnership with libraries</vt:lpstr>
      <vt:lpstr>Who We Are?</vt:lpstr>
      <vt:lpstr>PowerPoint Presentation</vt:lpstr>
      <vt:lpstr>Provost Hire Faculty &amp; Many More Affiliates</vt:lpstr>
      <vt:lpstr>Postdocs and PhD Students</vt:lpstr>
      <vt:lpstr>eScience Institute Role at the U of Washington and Beyond</vt:lpstr>
      <vt:lpstr>We Disseminate Data Science Expertise and Best Practices </vt:lpstr>
      <vt:lpstr>Office hours (aka Drop-In Consulting)</vt:lpstr>
      <vt:lpstr>eScience Seminars</vt:lpstr>
      <vt:lpstr>eScience Seminars</vt:lpstr>
      <vt:lpstr>Various short courses and workshops</vt:lpstr>
      <vt:lpstr>Hack weeks - Community-based learning</vt:lpstr>
      <vt:lpstr>eScience Institute Role at the U of Washington and Beyond</vt:lpstr>
      <vt:lpstr>We Lead Data Science Education at UW </vt:lpstr>
      <vt:lpstr>Educational objectives</vt:lpstr>
      <vt:lpstr>PowerPoint Presentation</vt:lpstr>
      <vt:lpstr>Participating Departments and Schools</vt:lpstr>
      <vt:lpstr>eScience Institute Role at the U of Washington and Beyond</vt:lpstr>
      <vt:lpstr>We Advance the State of the Art in Data Science</vt:lpstr>
      <vt:lpstr>Scalable Research Impact   Data Science Incubator Programs</vt:lpstr>
      <vt:lpstr>Winter Incubator Program</vt:lpstr>
      <vt:lpstr>Winter 2018 Incubator</vt:lpstr>
      <vt:lpstr>PowerPoint Presentation</vt:lpstr>
      <vt:lpstr>PowerPoint Presentation</vt:lpstr>
      <vt:lpstr>Summer 2018 DSSG, kicked off June 11th!</vt:lpstr>
      <vt:lpstr>PowerPoint Presentation</vt:lpstr>
      <vt:lpstr>eScience Institute Role at the U of Washington and Beyond</vt:lpstr>
      <vt:lpstr>Working Groups</vt:lpstr>
      <vt:lpstr>New Research-Themed Working Groups</vt:lpstr>
      <vt:lpstr>We Build a Community</vt:lpstr>
      <vt:lpstr>PowerPoint Presentation</vt:lpstr>
      <vt:lpstr>PowerPoint Presentation</vt:lpstr>
      <vt:lpstr>West Hub Priority Areas</vt:lpstr>
      <vt:lpstr>PowerPoint Presentation</vt:lpstr>
      <vt:lpstr>Opportunities to engage with eScience…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Clark Jason Ngo</cp:lastModifiedBy>
  <cp:revision>67</cp:revision>
  <cp:lastPrinted>2018-06-15T17:20:29Z</cp:lastPrinted>
  <dcterms:modified xsi:type="dcterms:W3CDTF">2019-05-29T03:04:05Z</dcterms:modified>
</cp:coreProperties>
</file>